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7" r:id="rId5"/>
    <p:sldId id="268" r:id="rId6"/>
    <p:sldId id="259" r:id="rId7"/>
    <p:sldId id="274" r:id="rId8"/>
    <p:sldId id="269" r:id="rId9"/>
    <p:sldId id="272" r:id="rId10"/>
    <p:sldId id="271" r:id="rId11"/>
    <p:sldId id="270" r:id="rId12"/>
    <p:sldId id="273" r:id="rId13"/>
    <p:sldId id="275" r:id="rId14"/>
    <p:sldId id="283" r:id="rId15"/>
    <p:sldId id="284" r:id="rId16"/>
    <p:sldId id="285" r:id="rId17"/>
    <p:sldId id="286" r:id="rId18"/>
    <p:sldId id="288" r:id="rId19"/>
    <p:sldId id="291" r:id="rId20"/>
    <p:sldId id="290" r:id="rId21"/>
    <p:sldId id="292" r:id="rId22"/>
    <p:sldId id="293" r:id="rId23"/>
    <p:sldId id="282" r:id="rId24"/>
    <p:sldId id="276" r:id="rId25"/>
    <p:sldId id="294" r:id="rId26"/>
    <p:sldId id="279" r:id="rId27"/>
    <p:sldId id="278" r:id="rId28"/>
    <p:sldId id="295" r:id="rId29"/>
    <p:sldId id="281" r:id="rId30"/>
    <p:sldId id="263" r:id="rId31"/>
    <p:sldId id="260" r:id="rId32"/>
    <p:sldId id="264" r:id="rId33"/>
    <p:sldId id="296" r:id="rId34"/>
    <p:sldId id="265" r:id="rId35"/>
  </p:sldIdLst>
  <p:sldSz cx="18288000" cy="10287000"/>
  <p:notesSz cx="6858000" cy="9144000"/>
  <p:embeddedFontLst>
    <p:embeddedFont>
      <p:font typeface="Source Han Sans KR" panose="020B0600000101010101" charset="-127"/>
      <p:regular r:id="rId37"/>
    </p:embeddedFont>
    <p:embeddedFont>
      <p:font typeface="Source Han Sans KR Bold" panose="020B0600000101010101" charset="-127"/>
      <p:regular r:id="rId38"/>
    </p:embeddedFont>
    <p:embeddedFont>
      <p:font typeface="Source Han Sans KR Medium" panose="020B0600000101010101" charset="-127"/>
      <p:regular r:id="rId39"/>
    </p:embeddedFont>
    <p:embeddedFont>
      <p:font typeface="Bruno" panose="020B0600000101010101" charset="-79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8EF75-F61C-4C66-BAD2-AF5101FB683A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781B-466A-495A-A2B3-AA49EB27C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9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781B-466A-495A-A2B3-AA49EB27CD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7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781B-466A-495A-A2B3-AA49EB27CDE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71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0" y="6515104"/>
            <a:ext cx="4160419" cy="1356686"/>
            <a:chOff x="0" y="0"/>
            <a:chExt cx="733922" cy="186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02180" y="2718509"/>
            <a:ext cx="8427619" cy="1294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ko-KR" altLang="en-US" sz="76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</a:t>
            </a:r>
            <a:r>
              <a:rPr lang="ko-KR" altLang="en-US" sz="7696" b="1" dirty="0">
                <a:solidFill>
                  <a:srgbClr val="FF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첫</a:t>
            </a:r>
            <a:r>
              <a:rPr lang="ko-KR" altLang="en-US" sz="7696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차</a:t>
            </a:r>
            <a:endParaRPr lang="en-US" sz="7696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2181" y="4152900"/>
            <a:ext cx="9254160" cy="37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뭘 사야 현명할까</a:t>
            </a:r>
            <a:r>
              <a:rPr lang="en-US" altLang="ko-KR" sz="32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73000" y="6667500"/>
            <a:ext cx="3433256" cy="1080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ASAC </a:t>
            </a:r>
            <a:r>
              <a:rPr lang="ko-KR" altLang="en-US" sz="2800" b="1" dirty="0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데이터 분석가</a:t>
            </a:r>
            <a:endParaRPr lang="en-US" altLang="ko-KR" sz="28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altLang="ko-KR" sz="28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김선규 </a:t>
            </a:r>
            <a:r>
              <a:rPr lang="en-US" altLang="ko-KR" sz="2800" b="1" dirty="0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(7</a:t>
            </a:r>
            <a:r>
              <a:rPr lang="ko-KR" altLang="en-US" sz="2800" b="1" dirty="0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</a:t>
            </a:r>
            <a:r>
              <a:rPr lang="en-US" altLang="ko-KR" sz="2800" b="1" dirty="0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B201F-1E9A-4190-6578-8D2B46D35EC1}"/>
              </a:ext>
            </a:extLst>
          </p:cNvPr>
          <p:cNvSpPr txBox="1"/>
          <p:nvPr/>
        </p:nvSpPr>
        <p:spPr>
          <a:xfrm>
            <a:off x="1402180" y="2371116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ource Han Sans KR Bold" panose="020B0600000101010101" charset="-127"/>
                <a:ea typeface="Source Han Sans KR Bold" panose="020B0600000101010101" charset="-127"/>
              </a:rPr>
              <a:t>EDA </a:t>
            </a:r>
            <a:r>
              <a:rPr lang="ko-KR" altLang="en-US" sz="2800" b="1" dirty="0">
                <a:latin typeface="Source Han Sans KR Bold" panose="020B0600000101010101" charset="-127"/>
                <a:ea typeface="Source Han Sans KR Bold" panose="020B0600000101010101" charset="-127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C7FBC-4881-97D4-7564-D9C567240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0E437F5-5B7E-631E-CC59-54C92DEE6A5D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261ABBE-FF3F-497F-0FF2-F308F70C65CA}"/>
              </a:ext>
            </a:extLst>
          </p:cNvPr>
          <p:cNvSpPr txBox="1"/>
          <p:nvPr/>
        </p:nvSpPr>
        <p:spPr>
          <a:xfrm>
            <a:off x="2597952" y="2595511"/>
            <a:ext cx="126492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55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소형 </a:t>
            </a:r>
            <a:r>
              <a:rPr lang="en-US" altLang="ko-KR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SUV</a:t>
            </a:r>
            <a:r>
              <a:rPr lang="ko-KR" altLang="en-US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제외</a:t>
            </a:r>
            <a:r>
              <a:rPr lang="en-US" altLang="ko-KR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  <a:p>
            <a:pPr marL="1828800" lvl="2" indent="-914400">
              <a:lnSpc>
                <a:spcPts val="55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48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가격 경쟁</a:t>
            </a:r>
            <a:r>
              <a:rPr lang="ko-KR" altLang="en-US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에서 포지션이 애매모호 함</a:t>
            </a:r>
            <a:r>
              <a:rPr lang="en-US" altLang="ko-KR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  <a:p>
            <a:pPr marL="1828800" lvl="2" indent="-914400">
              <a:lnSpc>
                <a:spcPts val="55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옵션을 넣기 시작하면 </a:t>
            </a:r>
            <a:r>
              <a:rPr lang="ko-KR" altLang="en-US" sz="4800" b="1" dirty="0" err="1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준중형</a:t>
            </a:r>
            <a:r>
              <a:rPr lang="ko-KR" altLang="en-US" sz="48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차</a:t>
            </a:r>
            <a:r>
              <a:rPr lang="ko-KR" altLang="en-US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가 가능</a:t>
            </a:r>
            <a:r>
              <a:rPr lang="en-US" altLang="ko-KR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ED719DC-A3C1-3E2A-A813-D8E6D66D565D}"/>
              </a:ext>
            </a:extLst>
          </p:cNvPr>
          <p:cNvSpPr txBox="1"/>
          <p:nvPr/>
        </p:nvSpPr>
        <p:spPr>
          <a:xfrm>
            <a:off x="654049" y="1084026"/>
            <a:ext cx="7139321" cy="752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Medium"/>
                <a:sym typeface="Source Han Sans KR Medium"/>
              </a:rPr>
              <a:t>사실 검증과</a:t>
            </a:r>
            <a:r>
              <a:rPr lang="en-US" altLang="ko-KR" sz="44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44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Medium"/>
                <a:sym typeface="Source Han Sans KR Medium"/>
              </a:rPr>
              <a:t>비교를 위한 조건</a:t>
            </a:r>
            <a:endParaRPr lang="en-US" altLang="ko-KR" sz="4400" b="1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Medium"/>
              <a:sym typeface="Source Han Sans KR Medium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6AEEE01-76E0-0C8F-0E24-11BAD0E76F67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C7384-80BA-F178-51A1-85620ECF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71" y="6342218"/>
            <a:ext cx="5220000" cy="2670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9ECC88-1046-7B52-24DC-1AC31408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152" y="6338635"/>
            <a:ext cx="5220000" cy="2610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39619-A209-F08D-B98D-4699DDD80BC2}"/>
              </a:ext>
            </a:extLst>
          </p:cNvPr>
          <p:cNvSpPr txBox="1"/>
          <p:nvPr/>
        </p:nvSpPr>
        <p:spPr>
          <a:xfrm>
            <a:off x="3384733" y="5798348"/>
            <a:ext cx="359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준중형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 세단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CEE13-86FA-1840-C47D-E3910024A642}"/>
              </a:ext>
            </a:extLst>
          </p:cNvPr>
          <p:cNvSpPr txBox="1"/>
          <p:nvPr/>
        </p:nvSpPr>
        <p:spPr>
          <a:xfrm>
            <a:off x="10838514" y="5798347"/>
            <a:ext cx="359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소형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SUV</a:t>
            </a:r>
            <a:endParaRPr lang="ko-KR" altLang="en-US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4DFAF-354A-17B8-676C-4F929F4CC6C5}"/>
              </a:ext>
            </a:extLst>
          </p:cNvPr>
          <p:cNvSpPr txBox="1"/>
          <p:nvPr/>
        </p:nvSpPr>
        <p:spPr>
          <a:xfrm>
            <a:off x="8153400" y="7077261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&lt;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7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FD298-DF4B-DADC-0FC9-B7EF3DA5A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0CE3E7C-F701-BD6D-F1C3-DC2B706D984C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E95B71F-EEB8-D417-53AC-0D114840A23A}"/>
              </a:ext>
            </a:extLst>
          </p:cNvPr>
          <p:cNvSpPr txBox="1"/>
          <p:nvPr/>
        </p:nvSpPr>
        <p:spPr>
          <a:xfrm>
            <a:off x="654050" y="1084026"/>
            <a:ext cx="5365750" cy="765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판매량이 높은 차는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</a:t>
            </a:r>
            <a:endParaRPr lang="en-US" sz="4400" b="1" dirty="0">
              <a:solidFill>
                <a:srgbClr val="EB1D26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7DE0C93-2824-0B8D-F80B-123A94EA0C8C}"/>
              </a:ext>
            </a:extLst>
          </p:cNvPr>
          <p:cNvSpPr txBox="1"/>
          <p:nvPr/>
        </p:nvSpPr>
        <p:spPr>
          <a:xfrm>
            <a:off x="687866" y="606425"/>
            <a:ext cx="26649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4D2B2-B282-EC73-E36A-F8B4473FA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390126"/>
            <a:ext cx="8649907" cy="750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5282F-30E5-FFA2-2B40-56979F4FA5F9}"/>
              </a:ext>
            </a:extLst>
          </p:cNvPr>
          <p:cNvSpPr txBox="1"/>
          <p:nvPr/>
        </p:nvSpPr>
        <p:spPr>
          <a:xfrm>
            <a:off x="14782800" y="889687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출처 </a:t>
            </a:r>
            <a:r>
              <a:rPr lang="en-US" altLang="ko-KR" dirty="0"/>
              <a:t>– </a:t>
            </a:r>
            <a:r>
              <a:rPr lang="ko-KR" altLang="en-US" dirty="0" err="1"/>
              <a:t>다나와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ADF11-7B7F-D419-0A79-19EB04A2401C}"/>
              </a:ext>
            </a:extLst>
          </p:cNvPr>
          <p:cNvSpPr txBox="1"/>
          <p:nvPr/>
        </p:nvSpPr>
        <p:spPr>
          <a:xfrm>
            <a:off x="1371600" y="3619500"/>
            <a:ext cx="6172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아반떼 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(33.7%)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레이 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(29.6%)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캐스퍼</a:t>
            </a: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(20.5%)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모닝 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(9.6%)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K3 (5.9%)</a:t>
            </a:r>
          </a:p>
        </p:txBody>
      </p:sp>
    </p:spTree>
    <p:extLst>
      <p:ext uri="{BB962C8B-B14F-4D97-AF65-F5344CB8AC3E}">
        <p14:creationId xmlns:p14="http://schemas.microsoft.com/office/powerpoint/2010/main" val="170175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756F9-BEC1-162D-847E-53C30411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14C534C-619C-D961-E5FD-C8B7D59B515D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C7BBC74-6230-0AA1-6FF3-F8CD7C6B8FF1}"/>
              </a:ext>
            </a:extLst>
          </p:cNvPr>
          <p:cNvSpPr txBox="1"/>
          <p:nvPr/>
        </p:nvSpPr>
        <p:spPr>
          <a:xfrm>
            <a:off x="654050" y="1084026"/>
            <a:ext cx="5365750" cy="765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새 경차는 얼마일까</a:t>
            </a:r>
            <a:r>
              <a:rPr lang="en-US" altLang="ko-KR" sz="44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?</a:t>
            </a:r>
            <a:endParaRPr lang="en-US" sz="44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A13F714-A3E0-D496-FA8B-12BE6B027CB6}"/>
              </a:ext>
            </a:extLst>
          </p:cNvPr>
          <p:cNvSpPr txBox="1"/>
          <p:nvPr/>
        </p:nvSpPr>
        <p:spPr>
          <a:xfrm>
            <a:off x="687866" y="606425"/>
            <a:ext cx="26649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C2FE6A-6258-6282-E3F2-A3B88D7F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" y="2858537"/>
            <a:ext cx="7027614" cy="35138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8B0C58-F488-8FDA-95CE-02A3332F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378" y="2717256"/>
            <a:ext cx="5486400" cy="36550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31FED6-89BB-7806-4CF4-D0288DDEA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65" y="2638545"/>
            <a:ext cx="5974079" cy="3733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FF68E4-8FEA-ED4D-87E3-7EEFF945316B}"/>
              </a:ext>
            </a:extLst>
          </p:cNvPr>
          <p:cNvSpPr txBox="1"/>
          <p:nvPr/>
        </p:nvSpPr>
        <p:spPr>
          <a:xfrm>
            <a:off x="7162800" y="7181635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더 뉴 </a:t>
            </a:r>
            <a:r>
              <a:rPr lang="ko-KR" altLang="en-US" sz="24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캐스퍼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(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디 </a:t>
            </a:r>
            <a:r>
              <a:rPr lang="ko-KR" altLang="en-US" sz="24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에센셜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)</a:t>
            </a:r>
          </a:p>
          <a:p>
            <a:pPr algn="ctr"/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1760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만원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B38C06-E05D-B96D-0162-5618D428EE9F}"/>
              </a:ext>
            </a:extLst>
          </p:cNvPr>
          <p:cNvSpPr txBox="1"/>
          <p:nvPr/>
        </p:nvSpPr>
        <p:spPr>
          <a:xfrm>
            <a:off x="12162507" y="7173025"/>
            <a:ext cx="4478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모닝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 (</a:t>
            </a:r>
            <a:r>
              <a:rPr lang="ko-KR" altLang="en-US" sz="24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트렌디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)</a:t>
            </a:r>
          </a:p>
          <a:p>
            <a:pPr algn="ctr"/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1490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만원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D26C9-F70C-331B-BEDB-E1C747810AF8}"/>
              </a:ext>
            </a:extLst>
          </p:cNvPr>
          <p:cNvSpPr txBox="1"/>
          <p:nvPr/>
        </p:nvSpPr>
        <p:spPr>
          <a:xfrm>
            <a:off x="974725" y="7173026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레이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(</a:t>
            </a:r>
            <a:r>
              <a:rPr lang="ko-KR" altLang="en-US" sz="24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트렌디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)</a:t>
            </a:r>
          </a:p>
          <a:p>
            <a:pPr algn="ctr"/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1645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만원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1A03A-27DF-326C-2392-E38DF83FA4DA}"/>
              </a:ext>
            </a:extLst>
          </p:cNvPr>
          <p:cNvSpPr txBox="1"/>
          <p:nvPr/>
        </p:nvSpPr>
        <p:spPr>
          <a:xfrm>
            <a:off x="14401800" y="93692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금액 산정</a:t>
            </a:r>
            <a:r>
              <a:rPr lang="en-US" altLang="ko-KR" dirty="0"/>
              <a:t> – </a:t>
            </a:r>
            <a:r>
              <a:rPr lang="ko-KR" altLang="en-US" dirty="0"/>
              <a:t>각 홈페이지 기준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27DBE-4079-CE9C-DEDD-51DC1E221F71}"/>
              </a:ext>
            </a:extLst>
          </p:cNvPr>
          <p:cNvSpPr txBox="1"/>
          <p:nvPr/>
        </p:nvSpPr>
        <p:spPr>
          <a:xfrm>
            <a:off x="6951897" y="1905036"/>
            <a:ext cx="4173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Source Han Sans KR Medium" panose="020B0600000101010101" charset="-127"/>
                <a:ea typeface="Source Han Sans KR Medium" panose="020B0600000101010101" charset="-127"/>
              </a:rPr>
              <a:t>25</a:t>
            </a:r>
            <a:r>
              <a:rPr lang="ko-KR" altLang="en-US" sz="40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년식</a:t>
            </a:r>
            <a:r>
              <a:rPr lang="ko-KR" altLang="en-US" sz="4000" dirty="0">
                <a:latin typeface="Source Han Sans KR Medium" panose="020B0600000101010101" charset="-127"/>
                <a:ea typeface="Source Han Sans KR Medium" panose="020B0600000101010101" charset="-127"/>
              </a:rPr>
              <a:t> 기준</a:t>
            </a:r>
          </a:p>
        </p:txBody>
      </p:sp>
    </p:spTree>
    <p:extLst>
      <p:ext uri="{BB962C8B-B14F-4D97-AF65-F5344CB8AC3E}">
        <p14:creationId xmlns:p14="http://schemas.microsoft.com/office/powerpoint/2010/main" val="1544541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BD506-C4B5-C372-DF99-A110C466F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08D898C-E080-0D00-5FEB-BE565AFF18C5}"/>
              </a:ext>
            </a:extLst>
          </p:cNvPr>
          <p:cNvSpPr/>
          <p:nvPr/>
        </p:nvSpPr>
        <p:spPr>
          <a:xfrm>
            <a:off x="4724400" y="5448310"/>
            <a:ext cx="8839200" cy="25145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1079469-1EC7-F8AB-AB91-47C234800B81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AF251AF-ABD9-52F4-B858-CBFFE5AB877F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5CD3E-FDCB-3A8C-B81A-4805DF508337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FA626-6B98-C6C2-EB38-1C05556B94A5}"/>
              </a:ext>
            </a:extLst>
          </p:cNvPr>
          <p:cNvSpPr txBox="1"/>
          <p:nvPr/>
        </p:nvSpPr>
        <p:spPr>
          <a:xfrm>
            <a:off x="3733800" y="3238500"/>
            <a:ext cx="1082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ource Han Sans KR Medium" panose="020B0600000101010101" charset="-127"/>
                <a:ea typeface="Source Han Sans KR Medium" panose="020B0600000101010101" charset="-127"/>
              </a:rPr>
              <a:t>경차를 새로 사면 </a:t>
            </a:r>
            <a:r>
              <a:rPr lang="ko-KR" altLang="en-US" sz="32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언제</a:t>
            </a:r>
            <a:r>
              <a:rPr lang="ko-KR" altLang="en-US" sz="3200" dirty="0">
                <a:latin typeface="Source Han Sans KR Medium" panose="020B0600000101010101" charset="-127"/>
                <a:ea typeface="Source Han Sans KR Medium" panose="020B0600000101010101" charset="-127"/>
              </a:rPr>
              <a:t>까지 타고 팔아야 조금이라도 </a:t>
            </a:r>
            <a:r>
              <a:rPr lang="ko-KR" altLang="en-US" sz="32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더</a:t>
            </a:r>
            <a:r>
              <a:rPr lang="ko-KR" altLang="en-US" sz="3200" dirty="0">
                <a:latin typeface="Source Han Sans KR Medium" panose="020B0600000101010101" charset="-127"/>
                <a:ea typeface="Source Han Sans KR Medium" panose="020B0600000101010101" charset="-127"/>
              </a:rPr>
              <a:t> 받을까</a:t>
            </a:r>
            <a:r>
              <a:rPr lang="en-US" altLang="ko-KR" sz="3200" dirty="0">
                <a:latin typeface="Source Han Sans KR Medium" panose="020B0600000101010101" charset="-127"/>
                <a:ea typeface="Source Han Sans KR Medium" panose="020B0600000101010101" charset="-127"/>
              </a:rPr>
              <a:t>?</a:t>
            </a:r>
            <a:endParaRPr lang="ko-KR" altLang="en-US" sz="32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0BDF5-4DA1-09B8-88AC-EBC75CFC6FEC}"/>
              </a:ext>
            </a:extLst>
          </p:cNvPr>
          <p:cNvSpPr txBox="1"/>
          <p:nvPr/>
        </p:nvSpPr>
        <p:spPr>
          <a:xfrm>
            <a:off x="4800600" y="582844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경차도 중고 매물 가격으로 예상 할 수 있지 않을까</a:t>
            </a:r>
            <a:r>
              <a:rPr lang="en-US" altLang="ko-KR" sz="5400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???</a:t>
            </a:r>
            <a:endParaRPr lang="ko-KR" altLang="en-US" sz="5400" dirty="0">
              <a:solidFill>
                <a:schemeClr val="bg1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2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0BB30-ABF1-8ABA-C5CC-5985170B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DD6CC90-40A0-199B-011A-1C52B5BE3B3A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34BD4AD-8B68-75FB-5BD4-853C02D634E3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30300-FB58-0AB5-F8AA-C8EFA78C0604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– 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레이</a:t>
            </a:r>
            <a:endParaRPr lang="en-US" altLang="ko-KR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017A8A-7010-B01A-5EAC-66D0FE35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5" y="2324098"/>
            <a:ext cx="11277610" cy="56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3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7D321-DA8F-444B-3456-63E117A3D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D97D5A0-A356-12DD-0C90-36423ABAEEF7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D285373-F19C-98B5-92F0-CDC18D2F0AF5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905D5-D0F5-59DF-0D7C-7200458C3DB9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레이</a:t>
            </a:r>
            <a:endParaRPr lang="en-US" altLang="ko-KR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4CDCD9-BEEA-DA11-F2CF-7820BB08D1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85" y="2400294"/>
            <a:ext cx="7315215" cy="5486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05E4EF-99E7-AE72-C6EF-682F0D06738D}"/>
              </a:ext>
            </a:extLst>
          </p:cNvPr>
          <p:cNvSpPr txBox="1"/>
          <p:nvPr/>
        </p:nvSpPr>
        <p:spPr>
          <a:xfrm>
            <a:off x="10668000" y="938355"/>
            <a:ext cx="5486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새 차 보다 중고차가 더 비싸다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???</a:t>
            </a:r>
          </a:p>
          <a:p>
            <a:pPr algn="ctr"/>
            <a:endParaRPr lang="en-US" altLang="ko-KR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endParaRPr lang="en-US" altLang="ko-KR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endParaRPr lang="en-US" altLang="ko-KR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r>
              <a:rPr lang="en-US" altLang="ko-KR" sz="72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WHY?????</a:t>
            </a:r>
            <a:endParaRPr lang="ko-KR" altLang="en-US" sz="72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84BBAE-692D-0F44-4DA2-6AF97A0E3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2" y="3986370"/>
            <a:ext cx="8127996" cy="48767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DBED8-8F3D-4A86-48F5-76EEE298106C}"/>
              </a:ext>
            </a:extLst>
          </p:cNvPr>
          <p:cNvSpPr txBox="1"/>
          <p:nvPr/>
        </p:nvSpPr>
        <p:spPr>
          <a:xfrm>
            <a:off x="9347202" y="8863167"/>
            <a:ext cx="779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24</a:t>
            </a:r>
            <a:r>
              <a:rPr lang="ko-KR" altLang="en-US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년도까지 </a:t>
            </a:r>
            <a:r>
              <a:rPr lang="en-US" altLang="ko-KR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더 뉴 기아 레이 </a:t>
            </a:r>
            <a:r>
              <a:rPr lang="en-US" altLang="ko-KR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&gt;</a:t>
            </a:r>
            <a:r>
              <a:rPr lang="ko-KR" altLang="en-US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에는 </a:t>
            </a:r>
            <a:r>
              <a:rPr lang="ko-KR" altLang="en-US" dirty="0" err="1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트렌디</a:t>
            </a:r>
            <a:r>
              <a:rPr lang="ko-KR" altLang="en-US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라는 저가 모델이 없었다</a:t>
            </a:r>
            <a:r>
              <a:rPr lang="en-US" altLang="ko-KR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…</a:t>
            </a:r>
            <a:endParaRPr lang="ko-KR" altLang="en-US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637DD-AD28-A500-7C28-84BF48D09289}"/>
              </a:ext>
            </a:extLst>
          </p:cNvPr>
          <p:cNvSpPr/>
          <p:nvPr/>
        </p:nvSpPr>
        <p:spPr>
          <a:xfrm>
            <a:off x="7543800" y="2781300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3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CABCD-1954-3E1B-992D-104803896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860E818-3F87-2C8A-483F-8481044F1D6E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86E843D-7265-8064-DA8B-35FB89B06358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93BCA-E1BE-DF92-3719-CA4334962C95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레이 </a:t>
            </a:r>
            <a:endParaRPr lang="en-US" altLang="ko-KR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99C4C-3D94-4CDF-3990-1746AAAD4040}"/>
              </a:ext>
            </a:extLst>
          </p:cNvPr>
          <p:cNvSpPr txBox="1"/>
          <p:nvPr/>
        </p:nvSpPr>
        <p:spPr>
          <a:xfrm>
            <a:off x="3124200" y="5448300"/>
            <a:ext cx="1203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중고 매물이 없어서 안 팔고 </a:t>
            </a:r>
            <a:endParaRPr lang="en-US" altLang="ko-KR" sz="60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r>
              <a:rPr lang="ko-KR" altLang="en-US" sz="6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좀 길게 타는 것이 이득</a:t>
            </a:r>
            <a:r>
              <a:rPr lang="en-US" altLang="ko-KR" sz="6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!!</a:t>
            </a:r>
            <a:endParaRPr lang="ko-KR" altLang="en-US" sz="60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EF94C-A13A-982C-ECDA-0EED27326314}"/>
              </a:ext>
            </a:extLst>
          </p:cNvPr>
          <p:cNvSpPr txBox="1"/>
          <p:nvPr/>
        </p:nvSpPr>
        <p:spPr>
          <a:xfrm>
            <a:off x="5701911" y="3100000"/>
            <a:ext cx="688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제 </a:t>
            </a:r>
            <a:r>
              <a:rPr lang="ko-KR" altLang="en-US" sz="28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의견은요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?</a:t>
            </a:r>
            <a:endParaRPr lang="ko-KR" altLang="en-US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328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5582B-C7F3-FB64-6ABA-E70B896FD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22F4889-69C8-80FB-4824-0664BF6EA0C7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66058C8-14B6-05F6-9375-B59A9EE11887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EAB14-9AA0-4825-7706-F72795F2E9E7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캐스퍼</a:t>
            </a:r>
            <a:endParaRPr lang="en-US" altLang="ko-KR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BF5CF5-0CF9-B660-0CFE-EEEF9788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6" y="2438398"/>
            <a:ext cx="10820407" cy="54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05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7DE7C-C9CD-F107-DB36-E903E9B58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2FA4D5-2E63-D364-29E0-1846D827638C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6B2309C-09DB-F311-059A-2618A08B57C7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6F1FB-F84E-0E6B-69B8-359D5A25972B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캐스퍼</a:t>
            </a:r>
            <a:endParaRPr lang="en-US" altLang="ko-KR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1B444-4635-C68B-B77E-BCB37667F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86" y="2453905"/>
            <a:ext cx="7315215" cy="5486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CBD35-F351-ACFE-4222-BE8C22C6E1BA}"/>
              </a:ext>
            </a:extLst>
          </p:cNvPr>
          <p:cNvSpPr txBox="1"/>
          <p:nvPr/>
        </p:nvSpPr>
        <p:spPr>
          <a:xfrm>
            <a:off x="6553200" y="859608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감가가 생각보다 크지 않음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C7BAB0-4E0E-1791-39DB-8466B78DFA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400293"/>
            <a:ext cx="7315215" cy="548641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08365B1-333B-DAAD-1947-0CF57982A1A1}"/>
              </a:ext>
            </a:extLst>
          </p:cNvPr>
          <p:cNvSpPr/>
          <p:nvPr/>
        </p:nvSpPr>
        <p:spPr>
          <a:xfrm>
            <a:off x="7010400" y="2742062"/>
            <a:ext cx="762000" cy="4202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6A5F4AB-36E7-2846-BF00-FBB9C80EA9B9}"/>
              </a:ext>
            </a:extLst>
          </p:cNvPr>
          <p:cNvSpPr/>
          <p:nvPr/>
        </p:nvSpPr>
        <p:spPr>
          <a:xfrm>
            <a:off x="4800600" y="2936826"/>
            <a:ext cx="762000" cy="4202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438C5-243A-8DCF-1DCA-36810C209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0457FEA-2FFC-A5B0-C45A-8371FD2DF8E8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29F2FA0-F294-BC81-6871-DEFAB276B222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06D5B-8396-AB7E-8430-213EDD47FEDD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캐스퍼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endParaRPr lang="en-US" altLang="ko-KR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16636-68E0-DAA4-6CFF-6B2251B16AAB}"/>
              </a:ext>
            </a:extLst>
          </p:cNvPr>
          <p:cNvSpPr txBox="1"/>
          <p:nvPr/>
        </p:nvSpPr>
        <p:spPr>
          <a:xfrm>
            <a:off x="3124200" y="5708185"/>
            <a:ext cx="1203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그리 크지 않은 감소율</a:t>
            </a:r>
            <a:endParaRPr lang="en-US" altLang="ko-KR" sz="60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r>
              <a:rPr lang="ko-KR" altLang="en-US" sz="6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팔고 싶을 때 팔아도 그만</a:t>
            </a:r>
            <a:r>
              <a:rPr lang="en-US" altLang="ko-KR" sz="6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!!</a:t>
            </a:r>
            <a:endParaRPr lang="ko-KR" altLang="en-US" sz="60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CC7DC-A328-0A32-94CE-A8CB5B401723}"/>
              </a:ext>
            </a:extLst>
          </p:cNvPr>
          <p:cNvSpPr txBox="1"/>
          <p:nvPr/>
        </p:nvSpPr>
        <p:spPr>
          <a:xfrm>
            <a:off x="5701911" y="3052364"/>
            <a:ext cx="688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제 </a:t>
            </a:r>
            <a:r>
              <a:rPr lang="ko-KR" altLang="en-US" sz="28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의견은요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?</a:t>
            </a:r>
            <a:endParaRPr lang="ko-KR" altLang="en-US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64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88256" y="1121814"/>
            <a:ext cx="4504144" cy="72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 dirty="0" err="1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rPr>
              <a:t>프로젝트</a:t>
            </a:r>
            <a:r>
              <a:rPr lang="en-US" sz="30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rPr>
              <a:t>  </a:t>
            </a:r>
            <a:r>
              <a:rPr lang="ko-KR" altLang="en-US" sz="30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rPr>
              <a:t>배경 및 문제 정의</a:t>
            </a:r>
            <a:endParaRPr lang="en-US" sz="30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888256" y="2328960"/>
            <a:ext cx="4504143" cy="72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rPr>
              <a:t> 조건 설정</a:t>
            </a:r>
            <a:endParaRPr lang="en-US" altLang="ko-KR" sz="30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506096" y="1160226"/>
            <a:ext cx="949971" cy="94997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06096" y="2367372"/>
            <a:ext cx="949971" cy="94997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7867" y="1074501"/>
            <a:ext cx="4188933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EB1D26"/>
                </a:solidFill>
                <a:latin typeface="Source Han Sans KR Bold" panose="020B0600000101010101" charset="-127"/>
                <a:ea typeface="Source Han Sans KR Bold" panose="020B0600000101010101" charset="-127"/>
                <a:cs typeface="Bruno Bold"/>
                <a:sym typeface="Bruno Bold"/>
              </a:rPr>
              <a:t>목차</a:t>
            </a:r>
            <a:endParaRPr lang="en-US" sz="4500" b="1" dirty="0">
              <a:solidFill>
                <a:srgbClr val="EB1D26"/>
              </a:solidFill>
              <a:latin typeface="Source Han Sans KR Bold" panose="020B0600000101010101" charset="-127"/>
              <a:ea typeface="Source Han Sans KR Bold" panose="020B0600000101010101" charset="-127"/>
              <a:cs typeface="Bruno Bold"/>
              <a:sym typeface="Brun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32725" y="1374383"/>
            <a:ext cx="496714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68840" y="2581529"/>
            <a:ext cx="62448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867" y="606425"/>
            <a:ext cx="280097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9981082" y="2105435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9981082" y="3312581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888256" y="3536107"/>
            <a:ext cx="3589743" cy="72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rPr>
              <a:t>목표 정의 및 접근 방법</a:t>
            </a:r>
            <a:endParaRPr lang="en-US" altLang="ko-KR" sz="30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9506096" y="3574519"/>
            <a:ext cx="949971" cy="94997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665752" y="3788676"/>
            <a:ext cx="63065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981082" y="4519727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0888256" y="4743253"/>
            <a:ext cx="3589743" cy="72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rPr>
              <a:t>데이터 수집 및 분석</a:t>
            </a:r>
            <a:endParaRPr lang="en-US" altLang="ko-KR" sz="30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9506096" y="4781665"/>
            <a:ext cx="949971" cy="94997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658497" y="4995822"/>
            <a:ext cx="64517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4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981082" y="5726874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10888257" y="5950399"/>
            <a:ext cx="3589742" cy="72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rPr>
              <a:t>결과 도출</a:t>
            </a:r>
            <a:endParaRPr lang="en-US" altLang="ko-KR" sz="30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9506096" y="5988811"/>
            <a:ext cx="949971" cy="94997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667129" y="6202968"/>
            <a:ext cx="627906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5</a:t>
            </a:r>
          </a:p>
        </p:txBody>
      </p:sp>
      <p:sp>
        <p:nvSpPr>
          <p:cNvPr id="33" name="AutoShape 33"/>
          <p:cNvSpPr/>
          <p:nvPr/>
        </p:nvSpPr>
        <p:spPr>
          <a:xfrm>
            <a:off x="9981082" y="6934020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0888257" y="7157546"/>
            <a:ext cx="2141943" cy="72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rPr>
              <a:t>결론 및 제언</a:t>
            </a:r>
            <a:endParaRPr lang="en-US" altLang="ko-KR" sz="30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9506096" y="7195958"/>
            <a:ext cx="949971" cy="94997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660915" y="7410114"/>
            <a:ext cx="64033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6</a:t>
            </a:r>
          </a:p>
        </p:txBody>
      </p:sp>
      <p:sp>
        <p:nvSpPr>
          <p:cNvPr id="39" name="AutoShape 39"/>
          <p:cNvSpPr/>
          <p:nvPr/>
        </p:nvSpPr>
        <p:spPr>
          <a:xfrm>
            <a:off x="9981082" y="8141166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10888257" y="8364692"/>
            <a:ext cx="231651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rPr>
              <a:t>질의 응답</a:t>
            </a:r>
            <a:endParaRPr lang="en-US" altLang="ko-KR" sz="3000" dirty="0">
              <a:solidFill>
                <a:srgbClr val="000000"/>
              </a:solidFill>
              <a:latin typeface="Source Han Sans KR Medium" panose="020B0600000101010101" charset="-127"/>
              <a:ea typeface="Source Han Sans KR Medium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9506096" y="8403104"/>
            <a:ext cx="949971" cy="949971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681602" y="8617261"/>
            <a:ext cx="59895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7</a:t>
            </a:r>
          </a:p>
        </p:txBody>
      </p:sp>
      <p:sp>
        <p:nvSpPr>
          <p:cNvPr id="45" name="AutoShape 45"/>
          <p:cNvSpPr/>
          <p:nvPr/>
        </p:nvSpPr>
        <p:spPr>
          <a:xfrm>
            <a:off x="9981082" y="9348313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DE69C-A252-190E-8C72-7DEFF85E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177EDCF-689C-9370-74E3-E753F74DCEFE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77083C3E-01D9-B742-E2CB-F037CCC704AC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6E41-7DB6-E83E-8B41-D1F0C7D45099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모닝</a:t>
            </a:r>
            <a:endParaRPr lang="en-US" altLang="ko-KR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B1709E-0648-29C0-C932-C78B0D925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5" y="2552698"/>
            <a:ext cx="10363209" cy="518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40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0DADB-69A9-B5E2-12B6-B9214730C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6E66D77-25FC-53DD-D327-2CB9A7F97D0A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349484B-CD7B-F30B-0AA3-650C78FC998D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235FC-3E7A-354F-C6B4-C6F3C37FA134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모닝</a:t>
            </a:r>
            <a:endParaRPr lang="en-US" altLang="ko-KR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62ADC-393E-1D58-FDBE-B0CEC6BB7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86" y="2400293"/>
            <a:ext cx="7315215" cy="54864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35A53F-1392-F21C-60EF-8DBA4D523AF5}"/>
              </a:ext>
            </a:extLst>
          </p:cNvPr>
          <p:cNvSpPr/>
          <p:nvPr/>
        </p:nvSpPr>
        <p:spPr>
          <a:xfrm>
            <a:off x="6781800" y="2781300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62F25-12D1-D3E2-6435-05A46CCB3044}"/>
              </a:ext>
            </a:extLst>
          </p:cNvPr>
          <p:cNvSpPr txBox="1"/>
          <p:nvPr/>
        </p:nvSpPr>
        <p:spPr>
          <a:xfrm rot="-420000">
            <a:off x="8867445" y="1413419"/>
            <a:ext cx="5001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혹시</a:t>
            </a:r>
            <a:r>
              <a:rPr lang="en-US" altLang="ko-KR" sz="44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…  </a:t>
            </a:r>
            <a:r>
              <a:rPr lang="ko-KR" altLang="en-US" sz="44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너도</a:t>
            </a:r>
            <a:r>
              <a:rPr lang="en-US" altLang="ko-KR" sz="44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…?</a:t>
            </a:r>
            <a:endParaRPr lang="ko-KR" altLang="en-US" sz="44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445AE6-4612-EE7A-B3CA-5F3A487953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14" y="2400293"/>
            <a:ext cx="7543800" cy="5222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B07842-18E2-FD6E-4E87-DA3D46E32D97}"/>
              </a:ext>
            </a:extLst>
          </p:cNvPr>
          <p:cNvSpPr txBox="1"/>
          <p:nvPr/>
        </p:nvSpPr>
        <p:spPr>
          <a:xfrm>
            <a:off x="9347202" y="8863167"/>
            <a:ext cx="779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24</a:t>
            </a:r>
            <a:r>
              <a:rPr lang="ko-KR" altLang="en-US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년도까지 </a:t>
            </a:r>
            <a:r>
              <a:rPr lang="en-US" altLang="ko-KR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모닝</a:t>
            </a:r>
            <a:r>
              <a:rPr lang="en-US" altLang="ko-KR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&gt;</a:t>
            </a:r>
            <a:r>
              <a:rPr lang="ko-KR" altLang="en-US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에는 </a:t>
            </a:r>
            <a:r>
              <a:rPr lang="ko-KR" altLang="en-US" dirty="0" err="1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트렌디</a:t>
            </a:r>
            <a:r>
              <a:rPr lang="ko-KR" altLang="en-US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라는 저가 모델이 없었다</a:t>
            </a:r>
            <a:r>
              <a:rPr lang="en-US" altLang="ko-KR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…</a:t>
            </a:r>
            <a:endParaRPr lang="ko-KR" altLang="en-US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DCD9C-6A58-A9FE-A1D7-A3C5877B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F83E1D9-132E-0ED7-E727-B570FDCDC398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2027EF7-EAA4-A502-0DA0-B1A465F57F75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71FB4-8924-D16B-0039-66EA41DD7DDA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언제 팔아야 이득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모닝 </a:t>
            </a:r>
            <a:endParaRPr lang="en-US" altLang="ko-KR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CA32D-8373-FA3A-9908-1D807A937BB0}"/>
              </a:ext>
            </a:extLst>
          </p:cNvPr>
          <p:cNvSpPr txBox="1"/>
          <p:nvPr/>
        </p:nvSpPr>
        <p:spPr>
          <a:xfrm>
            <a:off x="3124200" y="5708185"/>
            <a:ext cx="1203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매해 지날 때마다 손해</a:t>
            </a:r>
            <a:endParaRPr lang="en-US" altLang="ko-KR" sz="60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r>
              <a:rPr lang="ko-KR" altLang="en-US" sz="6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과연 사는 게 맞을까</a:t>
            </a:r>
            <a:r>
              <a:rPr lang="en-US" altLang="ko-KR" sz="6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?</a:t>
            </a:r>
            <a:endParaRPr lang="ko-KR" altLang="en-US" sz="60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8C2C9-E42F-481E-4955-4E756327516A}"/>
              </a:ext>
            </a:extLst>
          </p:cNvPr>
          <p:cNvSpPr txBox="1"/>
          <p:nvPr/>
        </p:nvSpPr>
        <p:spPr>
          <a:xfrm>
            <a:off x="5701911" y="3052364"/>
            <a:ext cx="688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제 </a:t>
            </a:r>
            <a:r>
              <a:rPr lang="ko-KR" altLang="en-US" sz="28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의견은요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?</a:t>
            </a:r>
            <a:endParaRPr lang="ko-KR" altLang="en-US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699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9C8E4-9E85-54DA-8ABD-6AB2435D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B334A8B-B3DE-3D6A-C93D-5B23CA95EE8D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F898B3F-C16F-64EB-9A3D-062C7DF4920E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EDB71-169C-8257-1FB8-9487B2CBA626}"/>
              </a:ext>
            </a:extLst>
          </p:cNvPr>
          <p:cNvSpPr txBox="1"/>
          <p:nvPr/>
        </p:nvSpPr>
        <p:spPr>
          <a:xfrm>
            <a:off x="507222" y="1028700"/>
            <a:ext cx="6884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중고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준중형은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얼마일까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</a:t>
            </a:r>
            <a:endParaRPr lang="ko-KR" altLang="en-US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13F082-5AA6-293D-9017-EC54600C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457" y="3688359"/>
            <a:ext cx="11355085" cy="883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B5D373-D336-13AE-0E88-E2373164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57" y="6667500"/>
            <a:ext cx="11355085" cy="883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7B34D-77FC-73EE-E0B9-AC41446EE745}"/>
              </a:ext>
            </a:extLst>
          </p:cNvPr>
          <p:cNvSpPr txBox="1"/>
          <p:nvPr/>
        </p:nvSpPr>
        <p:spPr>
          <a:xfrm>
            <a:off x="15647178" y="939903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출처 </a:t>
            </a:r>
            <a:r>
              <a:rPr lang="en-US" altLang="ko-KR" dirty="0"/>
              <a:t>– </a:t>
            </a:r>
            <a:r>
              <a:rPr lang="ko-KR" altLang="en-US" dirty="0" err="1"/>
              <a:t>엔카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3AEE7-80C5-EDEE-EDBF-C1BDBFD298A5}"/>
              </a:ext>
            </a:extLst>
          </p:cNvPr>
          <p:cNvSpPr txBox="1"/>
          <p:nvPr/>
        </p:nvSpPr>
        <p:spPr>
          <a:xfrm>
            <a:off x="12192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아반떼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779BD-36F5-708C-4024-611AF6AEF358}"/>
              </a:ext>
            </a:extLst>
          </p:cNvPr>
          <p:cNvSpPr txBox="1"/>
          <p:nvPr/>
        </p:nvSpPr>
        <p:spPr>
          <a:xfrm>
            <a:off x="1447800" y="688364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K3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0423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BB9EE-6A8C-AF1E-EF87-95162E1B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BD48CF9-5BA9-F9F5-64CA-E7AA7415A2E4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322FF71-4B54-0026-4DF8-FF710B61B9B3}"/>
              </a:ext>
            </a:extLst>
          </p:cNvPr>
          <p:cNvSpPr txBox="1"/>
          <p:nvPr/>
        </p:nvSpPr>
        <p:spPr>
          <a:xfrm>
            <a:off x="687866" y="606425"/>
            <a:ext cx="26649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474E-383F-A399-973E-24EF473166A6}"/>
              </a:ext>
            </a:extLst>
          </p:cNvPr>
          <p:cNvSpPr txBox="1"/>
          <p:nvPr/>
        </p:nvSpPr>
        <p:spPr>
          <a:xfrm>
            <a:off x="507222" y="1028700"/>
            <a:ext cx="8103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중고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준중형은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얼마일까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아반떼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9F59A8-5EDB-9CB4-CB57-E9A3B412B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6" y="2628898"/>
            <a:ext cx="10058407" cy="50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5145C7-3AB6-D143-12DB-553C658E9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82DB2D5-1914-F425-D30B-A93D6B21AE68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BBEEA1C2-E117-F739-38E2-A63B1D414138}"/>
              </a:ext>
            </a:extLst>
          </p:cNvPr>
          <p:cNvSpPr txBox="1"/>
          <p:nvPr/>
        </p:nvSpPr>
        <p:spPr>
          <a:xfrm>
            <a:off x="687866" y="606425"/>
            <a:ext cx="26649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4D4D3-C07E-E015-C0AB-C4070F8073CB}"/>
              </a:ext>
            </a:extLst>
          </p:cNvPr>
          <p:cNvSpPr txBox="1"/>
          <p:nvPr/>
        </p:nvSpPr>
        <p:spPr>
          <a:xfrm>
            <a:off x="507222" y="1028700"/>
            <a:ext cx="8103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중고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준중형은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얼마일까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아반떼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59AC47-C74C-F76C-EE9F-C1961DD4C2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83" y="2400293"/>
            <a:ext cx="7315215" cy="54864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63A9E8-6ADC-472A-63C4-D92AC1C38F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2" y="2400293"/>
            <a:ext cx="7315215" cy="5486411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50B601F-EA7B-1551-0719-D207B87D17F2}"/>
              </a:ext>
            </a:extLst>
          </p:cNvPr>
          <p:cNvSpPr/>
          <p:nvPr/>
        </p:nvSpPr>
        <p:spPr>
          <a:xfrm>
            <a:off x="4952990" y="5143498"/>
            <a:ext cx="609608" cy="5334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10223-E5BE-157C-1C7B-226B4BE0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F8D440E-6216-D0BA-5CAC-01DE77C97CF6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AA2D6D2-9397-338B-1FC7-F945696FA88A}"/>
              </a:ext>
            </a:extLst>
          </p:cNvPr>
          <p:cNvSpPr txBox="1"/>
          <p:nvPr/>
        </p:nvSpPr>
        <p:spPr>
          <a:xfrm>
            <a:off x="687866" y="606425"/>
            <a:ext cx="28935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DFF2C-4243-A3F1-18DB-C1F1668DA36C}"/>
              </a:ext>
            </a:extLst>
          </p:cNvPr>
          <p:cNvSpPr txBox="1"/>
          <p:nvPr/>
        </p:nvSpPr>
        <p:spPr>
          <a:xfrm>
            <a:off x="507222" y="1028700"/>
            <a:ext cx="8103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중고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준중형은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얼마일까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- 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아반떼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E5D4D6-5313-A644-988B-D2D6BAE433B7}"/>
              </a:ext>
            </a:extLst>
          </p:cNvPr>
          <p:cNvSpPr txBox="1"/>
          <p:nvPr/>
        </p:nvSpPr>
        <p:spPr>
          <a:xfrm>
            <a:off x="6629400" y="328169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연식이 올라갈수록 감가율이 커짐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1ADDC-0C6B-4336-B3C7-62608D179CC3}"/>
              </a:ext>
            </a:extLst>
          </p:cNvPr>
          <p:cNvSpPr txBox="1"/>
          <p:nvPr/>
        </p:nvSpPr>
        <p:spPr>
          <a:xfrm>
            <a:off x="4533900" y="6357989"/>
            <a:ext cx="9220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ource Han Sans KR Medium" panose="020B0600000101010101" charset="-127"/>
                <a:ea typeface="Source Han Sans KR Medium" panose="020B0600000101010101" charset="-127"/>
              </a:rPr>
              <a:t>아반떼를 살 경우  </a:t>
            </a:r>
            <a:endParaRPr lang="en-US" altLang="ko-KR" sz="4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algn="ctr"/>
            <a:r>
              <a:rPr lang="en-US" altLang="ko-KR" sz="44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2,3</a:t>
            </a:r>
            <a:r>
              <a:rPr lang="ko-KR" altLang="en-US" sz="44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년 만에 팔기보다 오래 탈 것을 추천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14D8242-27CD-79F8-177B-CCD17A925EDD}"/>
              </a:ext>
            </a:extLst>
          </p:cNvPr>
          <p:cNvSpPr/>
          <p:nvPr/>
        </p:nvSpPr>
        <p:spPr>
          <a:xfrm>
            <a:off x="8686800" y="4457700"/>
            <a:ext cx="914400" cy="1371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594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E0606-BDE6-384F-16F0-FD120495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C958622-BBE1-7F41-68C5-D3344DB53C15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17BC395-5DC6-EB3D-AF9A-87A9713F013B}"/>
              </a:ext>
            </a:extLst>
          </p:cNvPr>
          <p:cNvSpPr txBox="1"/>
          <p:nvPr/>
        </p:nvSpPr>
        <p:spPr>
          <a:xfrm>
            <a:off x="687866" y="606425"/>
            <a:ext cx="31221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23D90-0086-BA91-6430-876B705C670C}"/>
              </a:ext>
            </a:extLst>
          </p:cNvPr>
          <p:cNvSpPr txBox="1"/>
          <p:nvPr/>
        </p:nvSpPr>
        <p:spPr>
          <a:xfrm>
            <a:off x="507222" y="1028700"/>
            <a:ext cx="8103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중고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준중형은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얼마일까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– K3</a:t>
            </a:r>
            <a:endParaRPr lang="ko-KR" altLang="en-US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EC9A3A-5114-F53A-8D9A-73742FD02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99" y="2476500"/>
            <a:ext cx="12115801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1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7B5241-8B46-8ADD-3D4D-57C791199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C09858C-EAB2-33D0-0B26-D1A2274C9B30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B5ABD0E4-5E80-7525-8F6A-D0D39A545183}"/>
              </a:ext>
            </a:extLst>
          </p:cNvPr>
          <p:cNvSpPr txBox="1"/>
          <p:nvPr/>
        </p:nvSpPr>
        <p:spPr>
          <a:xfrm>
            <a:off x="687866" y="606425"/>
            <a:ext cx="31221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D0D7D-A96E-FA7A-E2D4-D0BF74C30DFB}"/>
              </a:ext>
            </a:extLst>
          </p:cNvPr>
          <p:cNvSpPr txBox="1"/>
          <p:nvPr/>
        </p:nvSpPr>
        <p:spPr>
          <a:xfrm>
            <a:off x="507222" y="1028700"/>
            <a:ext cx="8103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중고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준중형은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얼마일까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– K3</a:t>
            </a:r>
            <a:endParaRPr lang="ko-KR" altLang="en-US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508333-1427-6182-9C3C-0DE0074B5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3" y="2396313"/>
            <a:ext cx="7315215" cy="5486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632F2-633B-5CEA-0BDF-B2BADC447190}"/>
              </a:ext>
            </a:extLst>
          </p:cNvPr>
          <p:cNvSpPr txBox="1"/>
          <p:nvPr/>
        </p:nvSpPr>
        <p:spPr>
          <a:xfrm>
            <a:off x="5562600" y="85725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Source Han Sans KR Medium" panose="020B0600000101010101" charset="-127"/>
                <a:ea typeface="Source Han Sans KR Medium" panose="020B0600000101010101" charset="-127"/>
              </a:rPr>
              <a:t>엄청난 감가 방어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96E6A6-44BA-69AD-8B79-FEAE3A0AF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482" y="2489317"/>
            <a:ext cx="7315215" cy="54864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14066-CF0B-9B18-C1AD-BFE39BC51FF5}"/>
              </a:ext>
            </a:extLst>
          </p:cNvPr>
          <p:cNvSpPr/>
          <p:nvPr/>
        </p:nvSpPr>
        <p:spPr>
          <a:xfrm>
            <a:off x="4495800" y="4991100"/>
            <a:ext cx="685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9F8388-A282-75E0-5532-BCB81A20F9C2}"/>
              </a:ext>
            </a:extLst>
          </p:cNvPr>
          <p:cNvSpPr/>
          <p:nvPr/>
        </p:nvSpPr>
        <p:spPr>
          <a:xfrm>
            <a:off x="2362200" y="4991100"/>
            <a:ext cx="685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41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DBEA4-5EA1-1C32-372E-E353B4222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2809C75-3B12-A50F-6A22-446605A13F9C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1A3D78E-D9E1-0F78-99F7-9542C0220602}"/>
              </a:ext>
            </a:extLst>
          </p:cNvPr>
          <p:cNvSpPr txBox="1"/>
          <p:nvPr/>
        </p:nvSpPr>
        <p:spPr>
          <a:xfrm>
            <a:off x="687866" y="606425"/>
            <a:ext cx="28935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44BB9-E792-60A0-62D4-99A0611BE944}"/>
              </a:ext>
            </a:extLst>
          </p:cNvPr>
          <p:cNvSpPr txBox="1"/>
          <p:nvPr/>
        </p:nvSpPr>
        <p:spPr>
          <a:xfrm>
            <a:off x="507222" y="1028700"/>
            <a:ext cx="8103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중고 </a:t>
            </a:r>
            <a:r>
              <a:rPr lang="ko-KR" altLang="en-US" sz="4400" dirty="0" err="1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준중형은</a:t>
            </a:r>
            <a:r>
              <a:rPr lang="ko-KR" altLang="en-US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얼마일까</a:t>
            </a:r>
            <a:r>
              <a:rPr lang="en-US" altLang="ko-KR" sz="44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? – K3</a:t>
            </a:r>
            <a:endParaRPr lang="ko-KR" altLang="en-US" sz="44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F17D1-23FA-47F3-6290-91286D4559B9}"/>
              </a:ext>
            </a:extLst>
          </p:cNvPr>
          <p:cNvSpPr txBox="1"/>
          <p:nvPr/>
        </p:nvSpPr>
        <p:spPr>
          <a:xfrm>
            <a:off x="6629400" y="371867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Source Han Sans KR Medium" panose="020B0600000101010101" charset="-127"/>
                <a:ea typeface="Source Han Sans KR Medium" panose="020B0600000101010101" charset="-127"/>
              </a:rPr>
              <a:t>가격대가 비슷함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DA836-FB46-A3AF-96D1-51795134587A}"/>
              </a:ext>
            </a:extLst>
          </p:cNvPr>
          <p:cNvSpPr txBox="1"/>
          <p:nvPr/>
        </p:nvSpPr>
        <p:spPr>
          <a:xfrm>
            <a:off x="5486400" y="6934244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가장 최근 연식의 차량 선택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86488637-7B95-F6AE-2DC2-471FB5920F59}"/>
              </a:ext>
            </a:extLst>
          </p:cNvPr>
          <p:cNvSpPr/>
          <p:nvPr/>
        </p:nvSpPr>
        <p:spPr>
          <a:xfrm>
            <a:off x="8763000" y="4880109"/>
            <a:ext cx="762000" cy="149942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82CB7-3E4B-DA89-BC25-DC96EF7119A9}"/>
              </a:ext>
            </a:extLst>
          </p:cNvPr>
          <p:cNvSpPr txBox="1"/>
          <p:nvPr/>
        </p:nvSpPr>
        <p:spPr>
          <a:xfrm>
            <a:off x="5701911" y="2468985"/>
            <a:ext cx="688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제 </a:t>
            </a:r>
            <a:r>
              <a:rPr lang="ko-KR" altLang="en-US" sz="28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의견은요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?</a:t>
            </a:r>
            <a:endParaRPr lang="ko-KR" altLang="en-US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919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8633439" y="4117622"/>
            <a:ext cx="8300943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altLang="ko-KR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altLang="ko-KR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사회 초년생</a:t>
            </a:r>
            <a:endParaRPr lang="en-US" altLang="ko-KR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altLang="ko-KR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↓</a:t>
            </a:r>
            <a:endParaRPr lang="en-US" altLang="ko-KR" sz="36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b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1~2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차의 사원을 기준</a:t>
            </a:r>
            <a:endParaRPr lang="en-US" altLang="ko-KR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350431" y="3232457"/>
            <a:ext cx="4866957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사회초년생의 연봉은</a:t>
            </a:r>
            <a:r>
              <a:rPr lang="en-US" altLang="ko-KR" sz="39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?</a:t>
            </a:r>
            <a:endParaRPr lang="en-US" sz="39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54050" y="1084026"/>
            <a:ext cx="331470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err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  <a:endParaRPr lang="en-US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87866" y="606425"/>
            <a:ext cx="28173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889FEEC-1BF5-25BB-514D-17DEDFE2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70" y="2780611"/>
            <a:ext cx="7128948" cy="57084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F023D8-3B6B-9835-9C56-3CD0ECB4A677}"/>
              </a:ext>
            </a:extLst>
          </p:cNvPr>
          <p:cNvSpPr txBox="1"/>
          <p:nvPr/>
        </p:nvSpPr>
        <p:spPr>
          <a:xfrm>
            <a:off x="9041118" y="7658100"/>
            <a:ext cx="7485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약 </a:t>
            </a:r>
            <a:r>
              <a:rPr lang="en-US" altLang="ko-KR" sz="4800" u="sng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3,088 </a:t>
            </a:r>
            <a:r>
              <a:rPr lang="ko-KR" altLang="en-US" sz="4800" u="sng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만원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B55D93-E132-62B3-B69D-167DDAAB8C55}"/>
              </a:ext>
            </a:extLst>
          </p:cNvPr>
          <p:cNvSpPr txBox="1"/>
          <p:nvPr/>
        </p:nvSpPr>
        <p:spPr>
          <a:xfrm>
            <a:off x="6419182" y="8510146"/>
            <a:ext cx="262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2025.01</a:t>
            </a:r>
            <a:r>
              <a:rPr lang="ko-KR" altLang="en-US" dirty="0"/>
              <a:t> 기준 </a:t>
            </a:r>
            <a:r>
              <a:rPr lang="en-US" altLang="ko-KR" dirty="0"/>
              <a:t>/ </a:t>
            </a:r>
            <a:r>
              <a:rPr lang="ko-KR" altLang="en-US" dirty="0" err="1"/>
              <a:t>잡코리아</a:t>
            </a:r>
            <a:endParaRPr lang="en-US" altLang="ko-K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0251" y="2654156"/>
            <a:ext cx="7234164" cy="6311148"/>
            <a:chOff x="0" y="0"/>
            <a:chExt cx="1905294" cy="9393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5294" cy="939380"/>
            </a:xfrm>
            <a:custGeom>
              <a:avLst/>
              <a:gdLst/>
              <a:ahLst/>
              <a:cxnLst/>
              <a:rect l="l" t="t" r="r" b="b"/>
              <a:pathLst>
                <a:path w="1905294" h="939380">
                  <a:moveTo>
                    <a:pt x="22474" y="0"/>
                  </a:moveTo>
                  <a:lnTo>
                    <a:pt x="1882820" y="0"/>
                  </a:lnTo>
                  <a:cubicBezTo>
                    <a:pt x="1888781" y="0"/>
                    <a:pt x="1894497" y="2368"/>
                    <a:pt x="1898712" y="6582"/>
                  </a:cubicBezTo>
                  <a:cubicBezTo>
                    <a:pt x="1902926" y="10797"/>
                    <a:pt x="1905294" y="16513"/>
                    <a:pt x="1905294" y="22474"/>
                  </a:cubicBezTo>
                  <a:lnTo>
                    <a:pt x="1905294" y="916906"/>
                  </a:lnTo>
                  <a:cubicBezTo>
                    <a:pt x="1905294" y="922866"/>
                    <a:pt x="1902926" y="928583"/>
                    <a:pt x="1898712" y="932797"/>
                  </a:cubicBezTo>
                  <a:cubicBezTo>
                    <a:pt x="1894497" y="937012"/>
                    <a:pt x="1888781" y="939380"/>
                    <a:pt x="1882820" y="939380"/>
                  </a:cubicBezTo>
                  <a:lnTo>
                    <a:pt x="22474" y="939380"/>
                  </a:lnTo>
                  <a:cubicBezTo>
                    <a:pt x="16513" y="939380"/>
                    <a:pt x="10797" y="937012"/>
                    <a:pt x="6582" y="932797"/>
                  </a:cubicBezTo>
                  <a:cubicBezTo>
                    <a:pt x="2368" y="928583"/>
                    <a:pt x="0" y="922866"/>
                    <a:pt x="0" y="916906"/>
                  </a:cubicBezTo>
                  <a:lnTo>
                    <a:pt x="0" y="22474"/>
                  </a:lnTo>
                  <a:cubicBezTo>
                    <a:pt x="0" y="16513"/>
                    <a:pt x="2368" y="10797"/>
                    <a:pt x="6582" y="6582"/>
                  </a:cubicBezTo>
                  <a:cubicBezTo>
                    <a:pt x="10797" y="2368"/>
                    <a:pt x="16513" y="0"/>
                    <a:pt x="22474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05294" cy="987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63585" y="2654156"/>
            <a:ext cx="7234164" cy="6311148"/>
            <a:chOff x="0" y="0"/>
            <a:chExt cx="1905294" cy="939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5294" cy="939380"/>
            </a:xfrm>
            <a:custGeom>
              <a:avLst/>
              <a:gdLst/>
              <a:ahLst/>
              <a:cxnLst/>
              <a:rect l="l" t="t" r="r" b="b"/>
              <a:pathLst>
                <a:path w="1905294" h="939380">
                  <a:moveTo>
                    <a:pt x="22474" y="0"/>
                  </a:moveTo>
                  <a:lnTo>
                    <a:pt x="1882820" y="0"/>
                  </a:lnTo>
                  <a:cubicBezTo>
                    <a:pt x="1888781" y="0"/>
                    <a:pt x="1894497" y="2368"/>
                    <a:pt x="1898712" y="6582"/>
                  </a:cubicBezTo>
                  <a:cubicBezTo>
                    <a:pt x="1902926" y="10797"/>
                    <a:pt x="1905294" y="16513"/>
                    <a:pt x="1905294" y="22474"/>
                  </a:cubicBezTo>
                  <a:lnTo>
                    <a:pt x="1905294" y="916906"/>
                  </a:lnTo>
                  <a:cubicBezTo>
                    <a:pt x="1905294" y="922866"/>
                    <a:pt x="1902926" y="928583"/>
                    <a:pt x="1898712" y="932797"/>
                  </a:cubicBezTo>
                  <a:cubicBezTo>
                    <a:pt x="1894497" y="937012"/>
                    <a:pt x="1888781" y="939380"/>
                    <a:pt x="1882820" y="939380"/>
                  </a:cubicBezTo>
                  <a:lnTo>
                    <a:pt x="22474" y="939380"/>
                  </a:lnTo>
                  <a:cubicBezTo>
                    <a:pt x="16513" y="939380"/>
                    <a:pt x="10797" y="937012"/>
                    <a:pt x="6582" y="932797"/>
                  </a:cubicBezTo>
                  <a:cubicBezTo>
                    <a:pt x="2368" y="928583"/>
                    <a:pt x="0" y="922866"/>
                    <a:pt x="0" y="916906"/>
                  </a:cubicBezTo>
                  <a:lnTo>
                    <a:pt x="0" y="22474"/>
                  </a:lnTo>
                  <a:cubicBezTo>
                    <a:pt x="0" y="16513"/>
                    <a:pt x="2368" y="10797"/>
                    <a:pt x="6582" y="6582"/>
                  </a:cubicBezTo>
                  <a:cubicBezTo>
                    <a:pt x="10797" y="2368"/>
                    <a:pt x="16513" y="0"/>
                    <a:pt x="22474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905294" cy="987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54050" y="1084026"/>
            <a:ext cx="567055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r>
              <a:rPr lang="en-US" altLang="ko-KR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경차 </a:t>
            </a:r>
            <a:r>
              <a:rPr lang="en-US" altLang="ko-KR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 </a:t>
            </a:r>
            <a:r>
              <a:rPr lang="ko-KR" altLang="en-US" sz="4500" b="1" dirty="0" err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준중형</a:t>
            </a:r>
            <a:endParaRPr lang="en-US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7866" y="606425"/>
            <a:ext cx="28173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4803165" y="2800103"/>
            <a:ext cx="1196639" cy="575372"/>
            <a:chOff x="0" y="0"/>
            <a:chExt cx="1595519" cy="76716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95519" cy="767162"/>
              <a:chOff x="0" y="0"/>
              <a:chExt cx="315164" cy="15153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15164" cy="151538"/>
              </a:xfrm>
              <a:custGeom>
                <a:avLst/>
                <a:gdLst/>
                <a:ahLst/>
                <a:cxnLst/>
                <a:rect l="l" t="t" r="r" b="b"/>
                <a:pathLst>
                  <a:path w="315164" h="151538">
                    <a:moveTo>
                      <a:pt x="75769" y="0"/>
                    </a:moveTo>
                    <a:lnTo>
                      <a:pt x="239395" y="0"/>
                    </a:lnTo>
                    <a:cubicBezTo>
                      <a:pt x="281241" y="0"/>
                      <a:pt x="315164" y="33923"/>
                      <a:pt x="315164" y="75769"/>
                    </a:cubicBezTo>
                    <a:lnTo>
                      <a:pt x="315164" y="75769"/>
                    </a:lnTo>
                    <a:cubicBezTo>
                      <a:pt x="315164" y="95864"/>
                      <a:pt x="307181" y="115136"/>
                      <a:pt x="292972" y="129346"/>
                    </a:cubicBezTo>
                    <a:cubicBezTo>
                      <a:pt x="278762" y="143555"/>
                      <a:pt x="259490" y="151538"/>
                      <a:pt x="239395" y="151538"/>
                    </a:cubicBezTo>
                    <a:lnTo>
                      <a:pt x="75769" y="151538"/>
                    </a:lnTo>
                    <a:cubicBezTo>
                      <a:pt x="33923" y="151538"/>
                      <a:pt x="0" y="117615"/>
                      <a:pt x="0" y="75769"/>
                    </a:cubicBezTo>
                    <a:lnTo>
                      <a:pt x="0" y="75769"/>
                    </a:lnTo>
                    <a:cubicBezTo>
                      <a:pt x="0" y="33923"/>
                      <a:pt x="33923" y="0"/>
                      <a:pt x="7576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315164" cy="189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35167" y="134873"/>
              <a:ext cx="740369" cy="400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b="1" dirty="0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경차</a:t>
              </a:r>
              <a:endParaRPr lang="en-US" sz="1800" b="1" dirty="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09952" y="2815313"/>
            <a:ext cx="1541427" cy="575372"/>
            <a:chOff x="0" y="0"/>
            <a:chExt cx="1595519" cy="76716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95519" cy="767162"/>
              <a:chOff x="0" y="0"/>
              <a:chExt cx="315164" cy="15153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15164" cy="151538"/>
              </a:xfrm>
              <a:custGeom>
                <a:avLst/>
                <a:gdLst/>
                <a:ahLst/>
                <a:cxnLst/>
                <a:rect l="l" t="t" r="r" b="b"/>
                <a:pathLst>
                  <a:path w="315164" h="151538">
                    <a:moveTo>
                      <a:pt x="75769" y="0"/>
                    </a:moveTo>
                    <a:lnTo>
                      <a:pt x="239395" y="0"/>
                    </a:lnTo>
                    <a:cubicBezTo>
                      <a:pt x="281241" y="0"/>
                      <a:pt x="315164" y="33923"/>
                      <a:pt x="315164" y="75769"/>
                    </a:cubicBezTo>
                    <a:lnTo>
                      <a:pt x="315164" y="75769"/>
                    </a:lnTo>
                    <a:cubicBezTo>
                      <a:pt x="315164" y="95864"/>
                      <a:pt x="307181" y="115136"/>
                      <a:pt x="292972" y="129346"/>
                    </a:cubicBezTo>
                    <a:cubicBezTo>
                      <a:pt x="278762" y="143555"/>
                      <a:pt x="259490" y="151538"/>
                      <a:pt x="239395" y="151538"/>
                    </a:cubicBezTo>
                    <a:lnTo>
                      <a:pt x="75769" y="151538"/>
                    </a:lnTo>
                    <a:cubicBezTo>
                      <a:pt x="33923" y="151538"/>
                      <a:pt x="0" y="117615"/>
                      <a:pt x="0" y="75769"/>
                    </a:cubicBezTo>
                    <a:lnTo>
                      <a:pt x="0" y="75769"/>
                    </a:lnTo>
                    <a:cubicBezTo>
                      <a:pt x="0" y="33923"/>
                      <a:pt x="33923" y="0"/>
                      <a:pt x="7576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315164" cy="189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35167" y="134873"/>
              <a:ext cx="740369" cy="4568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b="1" dirty="0" err="1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준중형</a:t>
              </a:r>
              <a:r>
                <a:rPr lang="ko-KR" altLang="en-US" b="1" dirty="0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A47A8C-A3A2-30FC-DF83-A0CFFEDA05E4}"/>
              </a:ext>
            </a:extLst>
          </p:cNvPr>
          <p:cNvSpPr txBox="1"/>
          <p:nvPr/>
        </p:nvSpPr>
        <p:spPr>
          <a:xfrm>
            <a:off x="2573371" y="4205159"/>
            <a:ext cx="5656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특별 소비세 면제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자동차세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cc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당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80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종합보험료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10% 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할인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등록세와 취득세 면제 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지역개발 공채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4% 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할인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고속도로 통행료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50% 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할인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할인 공영 주차장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50% 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할인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지하철 </a:t>
            </a:r>
            <a:r>
              <a:rPr lang="ko-KR" altLang="en-US" sz="24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환승주차장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80% 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할인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차량 강제 </a:t>
            </a:r>
            <a:r>
              <a: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10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부제 제외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027D12-022E-F0BC-2274-10D91A8CF783}"/>
              </a:ext>
            </a:extLst>
          </p:cNvPr>
          <p:cNvSpPr txBox="1"/>
          <p:nvPr/>
        </p:nvSpPr>
        <p:spPr>
          <a:xfrm>
            <a:off x="10515600" y="4205159"/>
            <a:ext cx="495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개별 소비세 면제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가격 대비 가치 높음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실내 공간의 확보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높은 안전성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많은 매물로 선택 가능한 폭이 </a:t>
            </a:r>
            <a:r>
              <a:rPr lang="ko-KR" altLang="en-US" sz="24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넒음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빠른 구입과 매매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상대적으로 높은 </a:t>
            </a:r>
            <a:r>
              <a:rPr lang="ko-KR" altLang="en-US" sz="24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리세일</a:t>
            </a:r>
            <a:r>
              <a:rPr lang="ko-KR" altLang="en-US" sz="2400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altLang="en-US" sz="24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벨류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113977" y="7023168"/>
            <a:ext cx="6060045" cy="2209617"/>
            <a:chOff x="0" y="0"/>
            <a:chExt cx="1596061" cy="5819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6061" cy="581957"/>
            </a:xfrm>
            <a:custGeom>
              <a:avLst/>
              <a:gdLst/>
              <a:ahLst/>
              <a:cxnLst/>
              <a:rect l="l" t="t" r="r" b="b"/>
              <a:pathLst>
                <a:path w="1596061" h="581957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62200" y="3972606"/>
            <a:ext cx="6060045" cy="2209617"/>
            <a:chOff x="0" y="0"/>
            <a:chExt cx="1596061" cy="5819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6061" cy="581957"/>
            </a:xfrm>
            <a:custGeom>
              <a:avLst/>
              <a:gdLst/>
              <a:ahLst/>
              <a:cxnLst/>
              <a:rect l="l" t="t" r="r" b="b"/>
              <a:pathLst>
                <a:path w="1596061" h="581957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64618" y="3963208"/>
            <a:ext cx="6060045" cy="2209617"/>
            <a:chOff x="0" y="0"/>
            <a:chExt cx="1596061" cy="5819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96061" cy="581957"/>
            </a:xfrm>
            <a:custGeom>
              <a:avLst/>
              <a:gdLst/>
              <a:ahLst/>
              <a:cxnLst/>
              <a:rect l="l" t="t" r="r" b="b"/>
              <a:pathLst>
                <a:path w="1596061" h="581957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54050" y="1084026"/>
            <a:ext cx="528955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r>
              <a:rPr lang="en-US" altLang="ko-KR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경차 </a:t>
            </a:r>
            <a:r>
              <a:rPr lang="en-US" altLang="ko-KR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 </a:t>
            </a:r>
            <a:r>
              <a:rPr lang="ko-KR" altLang="en-US" sz="4500" b="1" dirty="0" err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준중형</a:t>
            </a:r>
            <a:endParaRPr lang="en-US" altLang="ko-KR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87866" y="606425"/>
            <a:ext cx="31221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DF9AB-FBA3-04FE-91D2-D2A9AB929BB3}"/>
              </a:ext>
            </a:extLst>
          </p:cNvPr>
          <p:cNvSpPr txBox="1"/>
          <p:nvPr/>
        </p:nvSpPr>
        <p:spPr>
          <a:xfrm>
            <a:off x="5486399" y="2431193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우리가 할 수 있는 선택은</a:t>
            </a:r>
            <a:r>
              <a:rPr lang="en-US" altLang="ko-KR" sz="28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93D578-C1F6-1DEC-2714-2854FE9498B7}"/>
              </a:ext>
            </a:extLst>
          </p:cNvPr>
          <p:cNvSpPr txBox="1"/>
          <p:nvPr/>
        </p:nvSpPr>
        <p:spPr>
          <a:xfrm>
            <a:off x="3048000" y="45339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보통의 감가방어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3FFB0A-2ECD-7A17-D242-F9442E1F2E55}"/>
              </a:ext>
            </a:extLst>
          </p:cNvPr>
          <p:cNvSpPr txBox="1"/>
          <p:nvPr/>
        </p:nvSpPr>
        <p:spPr>
          <a:xfrm>
            <a:off x="9674338" y="75057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감가 방어의 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441D93-4AE2-EC8D-C48A-B1DC3C1EC0E7}"/>
              </a:ext>
            </a:extLst>
          </p:cNvPr>
          <p:cNvSpPr txBox="1"/>
          <p:nvPr/>
        </p:nvSpPr>
        <p:spPr>
          <a:xfrm>
            <a:off x="6858000" y="75057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최신 연식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8FCBE6-C367-A709-6DE1-6897C4565DF4}"/>
              </a:ext>
            </a:extLst>
          </p:cNvPr>
          <p:cNvSpPr txBox="1"/>
          <p:nvPr/>
        </p:nvSpPr>
        <p:spPr>
          <a:xfrm>
            <a:off x="5029199" y="4533900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새로운 등급으로 싸진 가격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89FC05-2800-E1CB-5E3A-A660297AD129}"/>
              </a:ext>
            </a:extLst>
          </p:cNvPr>
          <p:cNvSpPr txBox="1"/>
          <p:nvPr/>
        </p:nvSpPr>
        <p:spPr>
          <a:xfrm>
            <a:off x="4249222" y="5188819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레이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E272DD-EEA8-1CC5-C963-F190DEB0D14C}"/>
              </a:ext>
            </a:extLst>
          </p:cNvPr>
          <p:cNvSpPr txBox="1"/>
          <p:nvPr/>
        </p:nvSpPr>
        <p:spPr>
          <a:xfrm>
            <a:off x="13466929" y="4519302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NEW </a:t>
            </a:r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디자인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122453-5FC4-8673-D6B0-9D5C93615FBA}"/>
              </a:ext>
            </a:extLst>
          </p:cNvPr>
          <p:cNvSpPr txBox="1"/>
          <p:nvPr/>
        </p:nvSpPr>
        <p:spPr>
          <a:xfrm>
            <a:off x="11523040" y="5184553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캐스퍼</a:t>
            </a:r>
            <a:endParaRPr lang="ko-KR" altLang="en-US" sz="40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4D8880-5878-CDD2-76E1-4953892335BF}"/>
              </a:ext>
            </a:extLst>
          </p:cNvPr>
          <p:cNvSpPr txBox="1"/>
          <p:nvPr/>
        </p:nvSpPr>
        <p:spPr>
          <a:xfrm>
            <a:off x="10294174" y="453390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팔고 싶을 때 팔 수 있는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E96ADC-A7B0-D5CC-4576-607ADC6BEAFB}"/>
              </a:ext>
            </a:extLst>
          </p:cNvPr>
          <p:cNvSpPr txBox="1"/>
          <p:nvPr/>
        </p:nvSpPr>
        <p:spPr>
          <a:xfrm>
            <a:off x="7734299" y="8127977"/>
            <a:ext cx="2819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K3</a:t>
            </a:r>
            <a:endParaRPr lang="ko-KR" altLang="en-US" sz="40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415316" y="5763335"/>
            <a:ext cx="5621798" cy="2611493"/>
            <a:chOff x="0" y="0"/>
            <a:chExt cx="1480638" cy="6878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0638" cy="687801"/>
            </a:xfrm>
            <a:custGeom>
              <a:avLst/>
              <a:gdLst/>
              <a:ahLst/>
              <a:cxnLst/>
              <a:rect l="l" t="t" r="r" b="b"/>
              <a:pathLst>
                <a:path w="1480638" h="687801">
                  <a:moveTo>
                    <a:pt x="28920" y="0"/>
                  </a:moveTo>
                  <a:lnTo>
                    <a:pt x="1451719" y="0"/>
                  </a:lnTo>
                  <a:cubicBezTo>
                    <a:pt x="1467690" y="0"/>
                    <a:pt x="1480638" y="12948"/>
                    <a:pt x="1480638" y="28920"/>
                  </a:cubicBezTo>
                  <a:lnTo>
                    <a:pt x="1480638" y="658881"/>
                  </a:lnTo>
                  <a:cubicBezTo>
                    <a:pt x="1480638" y="666551"/>
                    <a:pt x="1477591" y="673907"/>
                    <a:pt x="1472168" y="679330"/>
                  </a:cubicBezTo>
                  <a:cubicBezTo>
                    <a:pt x="1466744" y="684754"/>
                    <a:pt x="1459389" y="687801"/>
                    <a:pt x="1451719" y="687801"/>
                  </a:cubicBezTo>
                  <a:lnTo>
                    <a:pt x="28920" y="687801"/>
                  </a:lnTo>
                  <a:cubicBezTo>
                    <a:pt x="12948" y="687801"/>
                    <a:pt x="0" y="674853"/>
                    <a:pt x="0" y="658881"/>
                  </a:cubicBezTo>
                  <a:lnTo>
                    <a:pt x="0" y="28920"/>
                  </a:lnTo>
                  <a:cubicBezTo>
                    <a:pt x="0" y="12948"/>
                    <a:pt x="12948" y="0"/>
                    <a:pt x="28920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0638" cy="73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74371" y="5763334"/>
            <a:ext cx="5621798" cy="2611493"/>
            <a:chOff x="0" y="0"/>
            <a:chExt cx="1480638" cy="687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0638" cy="687801"/>
            </a:xfrm>
            <a:custGeom>
              <a:avLst/>
              <a:gdLst/>
              <a:ahLst/>
              <a:cxnLst/>
              <a:rect l="l" t="t" r="r" b="b"/>
              <a:pathLst>
                <a:path w="1480638" h="687801">
                  <a:moveTo>
                    <a:pt x="28920" y="0"/>
                  </a:moveTo>
                  <a:lnTo>
                    <a:pt x="1451719" y="0"/>
                  </a:lnTo>
                  <a:cubicBezTo>
                    <a:pt x="1467690" y="0"/>
                    <a:pt x="1480638" y="12948"/>
                    <a:pt x="1480638" y="28920"/>
                  </a:cubicBezTo>
                  <a:lnTo>
                    <a:pt x="1480638" y="658881"/>
                  </a:lnTo>
                  <a:cubicBezTo>
                    <a:pt x="1480638" y="666551"/>
                    <a:pt x="1477591" y="673907"/>
                    <a:pt x="1472168" y="679330"/>
                  </a:cubicBezTo>
                  <a:cubicBezTo>
                    <a:pt x="1466744" y="684754"/>
                    <a:pt x="1459389" y="687801"/>
                    <a:pt x="1451719" y="687801"/>
                  </a:cubicBezTo>
                  <a:lnTo>
                    <a:pt x="28920" y="687801"/>
                  </a:lnTo>
                  <a:cubicBezTo>
                    <a:pt x="12948" y="687801"/>
                    <a:pt x="0" y="674853"/>
                    <a:pt x="0" y="658881"/>
                  </a:cubicBezTo>
                  <a:lnTo>
                    <a:pt x="0" y="28920"/>
                  </a:lnTo>
                  <a:cubicBezTo>
                    <a:pt x="0" y="12948"/>
                    <a:pt x="12948" y="0"/>
                    <a:pt x="28920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0638" cy="73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16335" y="6282647"/>
            <a:ext cx="4061567" cy="1704114"/>
            <a:chOff x="0" y="-192881"/>
            <a:chExt cx="5415423" cy="227215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92881"/>
              <a:ext cx="1595519" cy="960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9433" y="-28742"/>
              <a:ext cx="5295990" cy="21080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b="1" dirty="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경험에 기반한 리스트 업</a:t>
              </a:r>
              <a:endParaRPr lang="en-US" altLang="ko-KR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 lang="en-US" altLang="ko-KR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b="1" dirty="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판매를 위한 단순 비교</a:t>
              </a:r>
              <a:endParaRPr 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20658" y="6136446"/>
            <a:ext cx="4133542" cy="2119619"/>
            <a:chOff x="0" y="-476351"/>
            <a:chExt cx="5511389" cy="282615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2881"/>
              <a:ext cx="1595519" cy="9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351"/>
              <a:ext cx="5511389" cy="28261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b="1" dirty="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구매 뿐만 아니라 재판매까지 고려</a:t>
              </a:r>
              <a:endParaRPr lang="en-US" altLang="ko-KR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 lang="en-US" altLang="ko-KR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b="1" dirty="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금전적인 부분으로 접근</a:t>
              </a:r>
              <a:endParaRPr 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5112756" y="4651219"/>
            <a:ext cx="179150" cy="698813"/>
          </a:xfrm>
          <a:custGeom>
            <a:avLst/>
            <a:gdLst/>
            <a:ahLst/>
            <a:cxnLst/>
            <a:rect l="l" t="t" r="r" b="b"/>
            <a:pathLst>
              <a:path w="179150" h="698813">
                <a:moveTo>
                  <a:pt x="0" y="0"/>
                </a:moveTo>
                <a:lnTo>
                  <a:pt x="179150" y="0"/>
                </a:lnTo>
                <a:lnTo>
                  <a:pt x="179150" y="698812"/>
                </a:lnTo>
                <a:lnTo>
                  <a:pt x="0" y="698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289252" y="4581070"/>
            <a:ext cx="179150" cy="698813"/>
          </a:xfrm>
          <a:custGeom>
            <a:avLst/>
            <a:gdLst/>
            <a:ahLst/>
            <a:cxnLst/>
            <a:rect l="l" t="t" r="r" b="b"/>
            <a:pathLst>
              <a:path w="179150" h="698813">
                <a:moveTo>
                  <a:pt x="0" y="0"/>
                </a:moveTo>
                <a:lnTo>
                  <a:pt x="179150" y="0"/>
                </a:lnTo>
                <a:lnTo>
                  <a:pt x="179150" y="698813"/>
                </a:lnTo>
                <a:lnTo>
                  <a:pt x="0" y="698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54050" y="1084026"/>
            <a:ext cx="347476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결론 및 제언</a:t>
            </a:r>
            <a:endParaRPr lang="en-US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606425"/>
            <a:ext cx="25284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418650" y="3388663"/>
            <a:ext cx="556736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u="none" strike="noStrike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기존의 차량 추천 영상</a:t>
            </a:r>
            <a:endParaRPr lang="en-US" sz="3999" b="1" u="none" strike="noStrike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361486" y="3388663"/>
            <a:ext cx="60346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u="none" strike="noStrike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직접 해본 분석</a:t>
            </a:r>
            <a:endParaRPr lang="en-US" sz="3999" b="1" u="none" strike="noStrike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1FA1D-CEC9-F9FB-F202-AB0D0BB03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5676BB0-3981-1AB6-2D5C-BF349F28DACE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FA48022-5077-D9A1-54E4-8FCD77DC2F6B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EAC1E-6FB6-6DD8-97F3-FB2BD4487231}"/>
              </a:ext>
            </a:extLst>
          </p:cNvPr>
          <p:cNvSpPr txBox="1"/>
          <p:nvPr/>
        </p:nvSpPr>
        <p:spPr>
          <a:xfrm>
            <a:off x="4381500" y="3866227"/>
            <a:ext cx="952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Q</a:t>
            </a:r>
            <a:r>
              <a:rPr lang="en-US" altLang="ko-KR" sz="16000" dirty="0">
                <a:latin typeface="Source Han Sans KR Bold" panose="020B0600000101010101" charset="-127"/>
                <a:ea typeface="Source Han Sans KR Bold" panose="020B0600000101010101" charset="-127"/>
              </a:rPr>
              <a:t> &amp; </a:t>
            </a:r>
            <a:r>
              <a:rPr lang="en-US" altLang="ko-KR" sz="160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</a:t>
            </a:r>
            <a:endParaRPr lang="ko-KR" altLang="en-US" sz="16000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992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709735"/>
            <a:chOff x="0" y="0"/>
            <a:chExt cx="733922" cy="1869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38220" y="6272751"/>
            <a:ext cx="201156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Your welcome</a:t>
            </a:r>
          </a:p>
        </p:txBody>
      </p:sp>
      <p:sp>
        <p:nvSpPr>
          <p:cNvPr id="8" name="AutoShape 8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B43E0E-635C-6334-9F29-91DF5AC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4B28787-8679-2320-62A8-A436ED260267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A5AC2F5-C476-B8F7-D2CD-FA9AFC8FD311}"/>
              </a:ext>
            </a:extLst>
          </p:cNvPr>
          <p:cNvSpPr txBox="1"/>
          <p:nvPr/>
        </p:nvSpPr>
        <p:spPr>
          <a:xfrm>
            <a:off x="5723227" y="2699031"/>
            <a:ext cx="684154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우리는 차를 살 때 주로</a:t>
            </a:r>
            <a:r>
              <a:rPr lang="en-US" altLang="ko-KR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?</a:t>
            </a:r>
            <a:endParaRPr lang="en-US" sz="4800" b="1" dirty="0"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F8B380D-9D99-677F-E250-CB9B68C7E7DF}"/>
              </a:ext>
            </a:extLst>
          </p:cNvPr>
          <p:cNvSpPr txBox="1"/>
          <p:nvPr/>
        </p:nvSpPr>
        <p:spPr>
          <a:xfrm>
            <a:off x="654050" y="1084026"/>
            <a:ext cx="331470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err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  <a:endParaRPr lang="en-US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0E41EAF-901C-2A28-3278-E0B69BCFCBB8}"/>
              </a:ext>
            </a:extLst>
          </p:cNvPr>
          <p:cNvSpPr txBox="1"/>
          <p:nvPr/>
        </p:nvSpPr>
        <p:spPr>
          <a:xfrm>
            <a:off x="687866" y="606425"/>
            <a:ext cx="26649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205B85-BDE4-1FB3-9E1C-7817309A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0">
            <a:off x="4483510" y="6660230"/>
            <a:ext cx="9358171" cy="816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842D0F-BA30-121D-7968-F993C0EDE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>
            <a:off x="4272329" y="5839558"/>
            <a:ext cx="9304826" cy="799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6BF068-819B-9FB7-FC2F-4D8582FAD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20000">
            <a:off x="4285373" y="4640319"/>
            <a:ext cx="9312447" cy="8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5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4B5B8-D159-1B74-969C-9A6FCF67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9FD296-2A56-1876-F0AC-FD09FE09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290155"/>
            <a:ext cx="10314465" cy="23904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ED9ECA-6485-FAB7-08EC-C53D9B247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43" y="4686300"/>
            <a:ext cx="10980963" cy="2619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71C6B0-61D6-C421-7FFE-2836B78A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26" y="2365274"/>
            <a:ext cx="11556215" cy="261950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445DA13-0BEE-C0A5-58EF-24D50B4EDF39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3159377-2076-4856-6B80-EA2D0BDD74A1}"/>
              </a:ext>
            </a:extLst>
          </p:cNvPr>
          <p:cNvSpPr txBox="1"/>
          <p:nvPr/>
        </p:nvSpPr>
        <p:spPr>
          <a:xfrm rot="-600000">
            <a:off x="7943365" y="1582714"/>
            <a:ext cx="10076198" cy="3650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altLang="ko-KR" sz="7200" b="1" dirty="0">
              <a:solidFill>
                <a:srgbClr val="FF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72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새 경차 </a:t>
            </a:r>
            <a:r>
              <a:rPr lang="en-US" altLang="ko-KR" sz="72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VS </a:t>
            </a:r>
            <a:r>
              <a:rPr lang="ko-KR" altLang="en-US" sz="72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중고 </a:t>
            </a:r>
            <a:r>
              <a:rPr lang="ko-KR" altLang="en-US" sz="7200" b="1" dirty="0" err="1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준중형차</a:t>
            </a:r>
            <a:endParaRPr lang="en-US" altLang="ko-KR" sz="7200" b="1" dirty="0">
              <a:solidFill>
                <a:srgbClr val="FF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altLang="ko-KR" sz="7200" b="1" dirty="0">
              <a:solidFill>
                <a:srgbClr val="FF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altLang="ko-KR" sz="7200" b="1" dirty="0">
              <a:solidFill>
                <a:srgbClr val="FF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72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과연 추천이 정확할까</a:t>
            </a:r>
            <a:r>
              <a:rPr lang="en-US" altLang="ko-KR" sz="72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?</a:t>
            </a:r>
            <a:endParaRPr lang="en-US" sz="7200" b="1" dirty="0">
              <a:solidFill>
                <a:srgbClr val="FF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55B810D-1022-DF62-BD1B-058DAA329102}"/>
              </a:ext>
            </a:extLst>
          </p:cNvPr>
          <p:cNvSpPr txBox="1"/>
          <p:nvPr/>
        </p:nvSpPr>
        <p:spPr>
          <a:xfrm>
            <a:off x="654050" y="1084026"/>
            <a:ext cx="331470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err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  <a:endParaRPr lang="en-US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4843A0C-98D9-053C-1266-4060906E3B34}"/>
              </a:ext>
            </a:extLst>
          </p:cNvPr>
          <p:cNvSpPr txBox="1"/>
          <p:nvPr/>
        </p:nvSpPr>
        <p:spPr>
          <a:xfrm>
            <a:off x="687866" y="606425"/>
            <a:ext cx="26649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76894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CDBFF28-0C7C-24C7-7B63-7E15FE2E40E5}"/>
              </a:ext>
            </a:extLst>
          </p:cNvPr>
          <p:cNvSpPr/>
          <p:nvPr/>
        </p:nvSpPr>
        <p:spPr>
          <a:xfrm>
            <a:off x="6181494" y="6827314"/>
            <a:ext cx="5925011" cy="2682165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54050" y="1084026"/>
            <a:ext cx="353695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altLang="ko-KR" sz="4500" b="1" dirty="0" err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altLang="ko-KR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  <a:endParaRPr lang="en-US" altLang="ko-KR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7866" y="606425"/>
            <a:ext cx="28173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1F683-4A84-093D-E026-89F4898E69C6}"/>
              </a:ext>
            </a:extLst>
          </p:cNvPr>
          <p:cNvSpPr txBox="1"/>
          <p:nvPr/>
        </p:nvSpPr>
        <p:spPr>
          <a:xfrm>
            <a:off x="5753100" y="228316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우리는 무슨 차를 골라야 할까</a:t>
            </a:r>
            <a:r>
              <a:rPr lang="en-US" altLang="ko-KR" sz="3200" dirty="0">
                <a:latin typeface="Source Han Sans KR Bold" panose="020B0600000101010101" charset="-127"/>
                <a:ea typeface="Source Han Sans KR Bold" panose="020B0600000101010101" charset="-127"/>
              </a:rPr>
              <a:t>?</a:t>
            </a:r>
            <a:endParaRPr lang="ko-KR" altLang="en-US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624014-D155-4C74-F473-B0B3EDA83B54}"/>
              </a:ext>
            </a:extLst>
          </p:cNvPr>
          <p:cNvSpPr txBox="1"/>
          <p:nvPr/>
        </p:nvSpPr>
        <p:spPr>
          <a:xfrm>
            <a:off x="7081425" y="3656001"/>
            <a:ext cx="4125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Source Han Sans KR Bold" panose="020B0600000101010101" charset="-127"/>
                <a:ea typeface="Source Han Sans KR Bold" panose="020B0600000101010101" charset="-127"/>
              </a:rPr>
              <a:t>판매량이 높은 차</a:t>
            </a:r>
            <a:r>
              <a:rPr lang="en-US" altLang="ko-KR" sz="2400" dirty="0">
                <a:latin typeface="Source Han Sans KR Bold" panose="020B0600000101010101" charset="-127"/>
                <a:ea typeface="Source Han Sans KR Bold" panose="020B0600000101010101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Source Han Sans KR Bold" panose="020B0600000101010101" charset="-127"/>
                <a:ea typeface="Source Han Sans KR Bold" panose="020B0600000101010101" charset="-127"/>
              </a:rPr>
              <a:t>감가 방어가 잘 되는 차</a:t>
            </a:r>
            <a:r>
              <a:rPr lang="en-US" altLang="ko-KR" sz="2400" dirty="0">
                <a:latin typeface="Source Han Sans KR Bold" panose="020B0600000101010101" charset="-127"/>
                <a:ea typeface="Source Han Sans KR Bold" panose="020B0600000101010101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Source Han Sans KR Bold" panose="020B0600000101010101" charset="-127"/>
                <a:ea typeface="Source Han Sans KR Bold" panose="020B0600000101010101" charset="-127"/>
              </a:rPr>
              <a:t>다른 사람들이 추천하는 차</a:t>
            </a:r>
            <a:r>
              <a:rPr lang="en-US" altLang="ko-KR" sz="2400" dirty="0">
                <a:latin typeface="Source Han Sans KR Bold" panose="020B0600000101010101" charset="-127"/>
                <a:ea typeface="Source Han Sans KR Bold" panose="020B0600000101010101" charset="-127"/>
              </a:rPr>
              <a:t>?</a:t>
            </a:r>
            <a:endParaRPr lang="ko-KR" altLang="en-US" sz="24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DA1ECC1A-77DF-C75A-2F34-5BDA6D9C0B08}"/>
              </a:ext>
            </a:extLst>
          </p:cNvPr>
          <p:cNvSpPr/>
          <p:nvPr/>
        </p:nvSpPr>
        <p:spPr>
          <a:xfrm>
            <a:off x="8648700" y="5109217"/>
            <a:ext cx="990600" cy="1447798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B24D2-2841-C35C-0820-F2FE3BF2D76E}"/>
              </a:ext>
            </a:extLst>
          </p:cNvPr>
          <p:cNvSpPr txBox="1"/>
          <p:nvPr/>
        </p:nvSpPr>
        <p:spPr>
          <a:xfrm>
            <a:off x="6305549" y="7506676"/>
            <a:ext cx="5676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판매량이 높으면서 </a:t>
            </a:r>
            <a:endParaRPr lang="en-US" altLang="ko-KR" sz="4000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감가 방어가 잘 되는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905A67-D3C0-6B08-D458-E1C8819BD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BACDE5-FDFB-CB45-1E60-DCDF68ECAFB7}"/>
              </a:ext>
            </a:extLst>
          </p:cNvPr>
          <p:cNvSpPr/>
          <p:nvPr/>
        </p:nvSpPr>
        <p:spPr>
          <a:xfrm>
            <a:off x="6181493" y="1860576"/>
            <a:ext cx="5925011" cy="2682165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CB2EFFB-D98B-C335-7979-CBC5567A1AFB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27413E3-1140-C1E6-05CB-0C52D1ABFD42}"/>
              </a:ext>
            </a:extLst>
          </p:cNvPr>
          <p:cNvSpPr txBox="1"/>
          <p:nvPr/>
        </p:nvSpPr>
        <p:spPr>
          <a:xfrm>
            <a:off x="654050" y="1084026"/>
            <a:ext cx="3536950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altLang="ko-KR" sz="4500" b="1" dirty="0" err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altLang="ko-KR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  <a:endParaRPr lang="en-US" altLang="ko-KR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212BC6F-3674-D3EB-06D0-6AD304118A87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3B3390-458E-426E-BE2C-6A146429C36C}"/>
              </a:ext>
            </a:extLst>
          </p:cNvPr>
          <p:cNvSpPr txBox="1"/>
          <p:nvPr/>
        </p:nvSpPr>
        <p:spPr>
          <a:xfrm>
            <a:off x="6305548" y="2539938"/>
            <a:ext cx="5676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판매량이 높으면서 </a:t>
            </a:r>
            <a:endParaRPr lang="en-US" altLang="ko-KR" sz="4000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감가 방어가 잘 되는 차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BC52515-E10A-FCC9-4DD0-56B98C5A393B}"/>
              </a:ext>
            </a:extLst>
          </p:cNvPr>
          <p:cNvSpPr/>
          <p:nvPr/>
        </p:nvSpPr>
        <p:spPr>
          <a:xfrm>
            <a:off x="3429000" y="6057899"/>
            <a:ext cx="12039600" cy="268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F883E2-1B21-D5F2-959F-9780D45B3A65}"/>
              </a:ext>
            </a:extLst>
          </p:cNvPr>
          <p:cNvSpPr txBox="1"/>
          <p:nvPr/>
        </p:nvSpPr>
        <p:spPr>
          <a:xfrm>
            <a:off x="4267198" y="6521817"/>
            <a:ext cx="975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신뢰성과 검증된 품질의 증거</a:t>
            </a:r>
            <a:endParaRPr lang="en-US" altLang="ko-KR" sz="36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/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유지 보수 및 부품 수급 용이</a:t>
            </a:r>
            <a:endParaRPr lang="en-US" altLang="ko-KR" sz="36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/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중고로 팔아도 금액 </a:t>
            </a:r>
            <a:r>
              <a:rPr lang="ko-KR" altLang="en-US" sz="3600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회수</a:t>
            </a:r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 가능</a:t>
            </a:r>
            <a:endParaRPr lang="en-US" altLang="ko-KR" sz="36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20C4BF-3FD3-3080-D675-7F37B02AE903}"/>
              </a:ext>
            </a:extLst>
          </p:cNvPr>
          <p:cNvSpPr txBox="1"/>
          <p:nvPr/>
        </p:nvSpPr>
        <p:spPr>
          <a:xfrm>
            <a:off x="8460938" y="4838700"/>
            <a:ext cx="1292662" cy="1066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7200" b="1" dirty="0"/>
              <a:t>=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89614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487E3-CFD9-451F-6E87-6CDF55DC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386D629-24AB-8E3C-11DC-E31EF36964E7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A8AEFB8-32D3-18D2-71D7-22FD090BBA50}"/>
              </a:ext>
            </a:extLst>
          </p:cNvPr>
          <p:cNvSpPr txBox="1"/>
          <p:nvPr/>
        </p:nvSpPr>
        <p:spPr>
          <a:xfrm>
            <a:off x="3486150" y="4784427"/>
            <a:ext cx="113157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데이터를 통해 사실 검증 </a:t>
            </a:r>
            <a:r>
              <a:rPr lang="ko-KR" altLang="en-US" sz="4800" b="1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비교를 </a:t>
            </a:r>
            <a:r>
              <a:rPr lang="ko-KR" altLang="en-US" sz="48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해보자</a:t>
            </a:r>
            <a:r>
              <a:rPr lang="en-US" altLang="ko-KR" sz="48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!</a:t>
            </a:r>
            <a:endParaRPr lang="en-US" sz="4800" b="1" dirty="0">
              <a:solidFill>
                <a:srgbClr val="FF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4D92AEB-31A8-56A9-7F28-5554F94274D1}"/>
              </a:ext>
            </a:extLst>
          </p:cNvPr>
          <p:cNvSpPr txBox="1"/>
          <p:nvPr/>
        </p:nvSpPr>
        <p:spPr>
          <a:xfrm>
            <a:off x="654050" y="1084026"/>
            <a:ext cx="331470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dirty="0" err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4500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  <a:endParaRPr lang="en-US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454F410-C1A2-A4D9-AB81-3DABC65F84AA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10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3D03F1-F128-756B-5420-5C3E62D3D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90CE3BC-1547-DBC7-CC66-C6140FA5BB95}"/>
              </a:ext>
            </a:extLst>
          </p:cNvPr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9D3640C-3D72-C14B-7E99-51929816F7D9}"/>
              </a:ext>
            </a:extLst>
          </p:cNvPr>
          <p:cNvSpPr txBox="1"/>
          <p:nvPr/>
        </p:nvSpPr>
        <p:spPr>
          <a:xfrm>
            <a:off x="2597952" y="2595511"/>
            <a:ext cx="126492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 algn="l">
              <a:lnSpc>
                <a:spcPts val="55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48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옵션</a:t>
            </a:r>
            <a:r>
              <a:rPr lang="ko-KR" altLang="en-US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은 모두 통일</a:t>
            </a:r>
            <a:r>
              <a:rPr lang="en-US" altLang="ko-KR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  <a:p>
            <a:pPr marL="1828800" lvl="2" indent="-914400">
              <a:lnSpc>
                <a:spcPts val="55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48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국민 옵션을 </a:t>
            </a:r>
            <a:r>
              <a:rPr lang="ko-KR" altLang="en-US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기본으로 함</a:t>
            </a:r>
            <a:r>
              <a:rPr lang="en-US" altLang="ko-KR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  <a:p>
            <a:pPr marL="1828800" lvl="2" indent="-914400">
              <a:lnSpc>
                <a:spcPts val="55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4800" b="1" dirty="0">
                <a:solidFill>
                  <a:srgbClr val="FF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선루프</a:t>
            </a:r>
            <a:r>
              <a:rPr lang="ko-KR" altLang="en-US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는 제외</a:t>
            </a:r>
            <a:r>
              <a:rPr lang="en-US" altLang="ko-KR" sz="4800" b="1" dirty="0"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0449DFD-DE5E-5440-6867-A239D6354FDC}"/>
              </a:ext>
            </a:extLst>
          </p:cNvPr>
          <p:cNvSpPr txBox="1"/>
          <p:nvPr/>
        </p:nvSpPr>
        <p:spPr>
          <a:xfrm>
            <a:off x="654050" y="1084026"/>
            <a:ext cx="7042150" cy="156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Medium"/>
                <a:sym typeface="Source Han Sans KR Medium"/>
              </a:rPr>
              <a:t>사실 검증과</a:t>
            </a:r>
            <a:r>
              <a:rPr lang="en-US" altLang="ko-KR" sz="44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44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Medium"/>
                <a:sym typeface="Source Han Sans KR Medium"/>
              </a:rPr>
              <a:t>비교를 위한 조건</a:t>
            </a:r>
            <a:endParaRPr lang="en-US" altLang="ko-KR" sz="4400" b="1" dirty="0">
              <a:solidFill>
                <a:srgbClr val="FF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Medium"/>
              <a:sym typeface="Source Han Sans KR Medium"/>
            </a:endParaRPr>
          </a:p>
          <a:p>
            <a:pPr algn="l">
              <a:lnSpc>
                <a:spcPts val="6299"/>
              </a:lnSpc>
              <a:spcBef>
                <a:spcPct val="0"/>
              </a:spcBef>
            </a:pPr>
            <a:endParaRPr lang="en-US" sz="4500" b="1" dirty="0">
              <a:solidFill>
                <a:srgbClr val="EB1D26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EEBF045-82D9-8DA3-72A4-CC2AA3E97252}"/>
              </a:ext>
            </a:extLst>
          </p:cNvPr>
          <p:cNvSpPr txBox="1"/>
          <p:nvPr/>
        </p:nvSpPr>
        <p:spPr>
          <a:xfrm>
            <a:off x="687866" y="606425"/>
            <a:ext cx="258873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사회초년생의 첫차</a:t>
            </a:r>
            <a:endParaRPr lang="en-US" altLang="ko-KR" sz="2499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88F40-074D-337A-F062-1F40580E9CE6}"/>
              </a:ext>
            </a:extLst>
          </p:cNvPr>
          <p:cNvSpPr txBox="1"/>
          <p:nvPr/>
        </p:nvSpPr>
        <p:spPr>
          <a:xfrm>
            <a:off x="3169452" y="5703449"/>
            <a:ext cx="1150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※</a:t>
            </a:r>
            <a:r>
              <a:rPr lang="ko-KR" altLang="en-US" sz="28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국민 옵션이란</a:t>
            </a:r>
            <a:r>
              <a:rPr lang="en-US" altLang="ko-KR" sz="28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?</a:t>
            </a:r>
          </a:p>
          <a:p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열선 시트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스마트 키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네비게이션</a:t>
            </a:r>
            <a:r>
              <a:rPr lang="en-US" altLang="ko-KR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풀 오토 에어컨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22F2E-8EE3-2041-3E20-C6995C39ED1B}"/>
              </a:ext>
            </a:extLst>
          </p:cNvPr>
          <p:cNvSpPr txBox="1"/>
          <p:nvPr/>
        </p:nvSpPr>
        <p:spPr>
          <a:xfrm>
            <a:off x="3124200" y="7429500"/>
            <a:ext cx="1158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※</a:t>
            </a:r>
            <a:r>
              <a:rPr lang="ko-KR" altLang="en-US" sz="2800" dirty="0">
                <a:solidFill>
                  <a:srgbClr val="FF0000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선루프 제외 이유</a:t>
            </a:r>
            <a:endParaRPr lang="en-US" altLang="ko-KR" sz="2800" dirty="0">
              <a:solidFill>
                <a:srgbClr val="FF0000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실용성 문제</a:t>
            </a:r>
            <a:endParaRPr lang="en-US" altLang="ko-KR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가격 대비 가치 하락</a:t>
            </a:r>
            <a:endParaRPr lang="en-US" altLang="ko-KR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2800" dirty="0">
                <a:latin typeface="Source Han Sans KR Medium" panose="020B0600000101010101" charset="-127"/>
                <a:ea typeface="Source Han Sans KR Medium" panose="020B0600000101010101" charset="-127"/>
              </a:rPr>
              <a:t>유지 보수 문제</a:t>
            </a:r>
            <a:endParaRPr lang="en-US" altLang="ko-KR" sz="28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98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727</Words>
  <Application>Microsoft Office PowerPoint</Application>
  <PresentationFormat>사용자 지정</PresentationFormat>
  <Paragraphs>214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Bruno</vt:lpstr>
      <vt:lpstr>맑은 고딕</vt:lpstr>
      <vt:lpstr>Arial</vt:lpstr>
      <vt:lpstr>Source Han Sans KR</vt:lpstr>
      <vt:lpstr>Source Han Sans KR Bold</vt:lpstr>
      <vt:lpstr>Calibri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김선규</dc:creator>
  <cp:lastModifiedBy>선규 김</cp:lastModifiedBy>
  <cp:revision>174</cp:revision>
  <dcterms:created xsi:type="dcterms:W3CDTF">2006-08-16T00:00:00Z</dcterms:created>
  <dcterms:modified xsi:type="dcterms:W3CDTF">2025-01-15T00:41:09Z</dcterms:modified>
  <dc:identifier>DAGcJMR3eGw</dc:identifier>
</cp:coreProperties>
</file>